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2" r:id="rId1"/>
  </p:sldMasterIdLst>
  <p:notesMasterIdLst>
    <p:notesMasterId r:id="rId19"/>
  </p:notesMasterIdLst>
  <p:handoutMasterIdLst>
    <p:handoutMasterId r:id="rId20"/>
  </p:handoutMasterIdLst>
  <p:sldIdLst>
    <p:sldId id="257" r:id="rId2"/>
    <p:sldId id="273" r:id="rId3"/>
    <p:sldId id="285" r:id="rId4"/>
    <p:sldId id="358" r:id="rId5"/>
    <p:sldId id="355" r:id="rId6"/>
    <p:sldId id="289" r:id="rId7"/>
    <p:sldId id="341" r:id="rId8"/>
    <p:sldId id="340" r:id="rId9"/>
    <p:sldId id="360" r:id="rId10"/>
    <p:sldId id="378" r:id="rId11"/>
    <p:sldId id="342" r:id="rId12"/>
    <p:sldId id="379" r:id="rId13"/>
    <p:sldId id="265" r:id="rId14"/>
    <p:sldId id="266" r:id="rId15"/>
    <p:sldId id="267" r:id="rId16"/>
    <p:sldId id="268" r:id="rId17"/>
    <p:sldId id="269" r:id="rId18"/>
  </p:sldIdLst>
  <p:sldSz cx="9144000" cy="5143500" type="screen16x9"/>
  <p:notesSz cx="6794500" cy="9931400"/>
  <p:embeddedFontLst>
    <p:embeddedFont>
      <p:font typeface="Cambria Math" panose="02040503050406030204" pitchFamily="18" charset="0"/>
      <p:regular r:id="rId21"/>
    </p:embeddedFont>
    <p:embeddedFont>
      <p:font typeface="Segoe UI" panose="020B0502040204020203" pitchFamily="34" charset="0"/>
      <p:regular r:id="rId22"/>
      <p:bold r:id="rId23"/>
      <p:italic r:id="rId24"/>
      <p:boldItalic r:id="rId2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2" autoAdjust="0"/>
    <p:restoredTop sz="94660"/>
  </p:normalViewPr>
  <p:slideViewPr>
    <p:cSldViewPr>
      <p:cViewPr varScale="1">
        <p:scale>
          <a:sx n="90" d="100"/>
          <a:sy n="90" d="100"/>
        </p:scale>
        <p:origin x="60" y="2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916" y="-84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D5A2D-F402-48DD-B039-7154530A9DB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99286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D010E-D1FB-41AC-82FA-21A2BDC5E24B}" type="datetimeFigureOut">
              <a:rPr lang="de-CH" smtClean="0"/>
              <a:t>05.02.2025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25B60-F2BA-46E5-8E2D-2D2B4D1E383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79765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25B60-F2BA-46E5-8E2D-2D2B4D1E3830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6742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25B60-F2BA-46E5-8E2D-2D2B4D1E3830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7513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515797" y="1599642"/>
            <a:ext cx="82440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15796" y="2517744"/>
            <a:ext cx="8244000" cy="604838"/>
          </a:xfrm>
        </p:spPr>
        <p:txBody>
          <a:bodyPr anchor="t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5797" y="3165816"/>
            <a:ext cx="8244000" cy="378619"/>
          </a:xfrm>
        </p:spPr>
        <p:txBody>
          <a:bodyPr anchor="t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de-DE" dirty="0"/>
              <a:t>Autor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173" y="555526"/>
            <a:ext cx="1776623" cy="8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5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61641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83961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ctr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ctr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19294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8965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883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076522"/>
            <a:ext cx="5111750" cy="3518100"/>
          </a:xfrm>
        </p:spPr>
        <p:txBody>
          <a:bodyPr anchor="t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09289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3752" y="1491630"/>
            <a:ext cx="6408712" cy="291632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0"/>
          </p:nvPr>
        </p:nvSpPr>
        <p:spPr>
          <a:xfrm>
            <a:off x="457200" y="1001167"/>
            <a:ext cx="5486400" cy="328445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half" idx="11"/>
          </p:nvPr>
        </p:nvSpPr>
        <p:spPr>
          <a:xfrm>
            <a:off x="453752" y="4407954"/>
            <a:ext cx="5486400" cy="328445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4776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383507"/>
            <a:ext cx="9144000" cy="375999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4069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148326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639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107504" y="4928056"/>
            <a:ext cx="18133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800" dirty="0"/>
              <a:t>/C. Leinenbach, AM </a:t>
            </a:r>
            <a:r>
              <a:rPr lang="de-CH" sz="800" dirty="0" err="1"/>
              <a:t>of</a:t>
            </a:r>
            <a:r>
              <a:rPr lang="de-CH" sz="800" dirty="0"/>
              <a:t> </a:t>
            </a:r>
            <a:r>
              <a:rPr lang="de-CH" sz="800" dirty="0" err="1"/>
              <a:t>Metals</a:t>
            </a:r>
            <a:r>
              <a:rPr lang="de-CH" sz="800" dirty="0"/>
              <a:t>, EPFL</a:t>
            </a:r>
            <a:r>
              <a:rPr lang="de-CH" sz="800" baseline="0" dirty="0"/>
              <a:t>/</a:t>
            </a:r>
            <a:endParaRPr lang="de-CH" sz="800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10533"/>
            <a:ext cx="952103" cy="46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1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3" r:id="rId8"/>
    <p:sldLayoutId id="2147483694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13" Type="http://schemas.openxmlformats.org/officeDocument/2006/relationships/image" Target="../media/image20.tiff"/><Relationship Id="rId18" Type="http://schemas.openxmlformats.org/officeDocument/2006/relationships/image" Target="../media/image25.tiff"/><Relationship Id="rId3" Type="http://schemas.openxmlformats.org/officeDocument/2006/relationships/image" Target="../media/image10.png"/><Relationship Id="rId7" Type="http://schemas.openxmlformats.org/officeDocument/2006/relationships/image" Target="../media/image14.tiff"/><Relationship Id="rId12" Type="http://schemas.openxmlformats.org/officeDocument/2006/relationships/image" Target="../media/image19.tiff"/><Relationship Id="rId17" Type="http://schemas.openxmlformats.org/officeDocument/2006/relationships/image" Target="../media/image24.tiff"/><Relationship Id="rId2" Type="http://schemas.openxmlformats.org/officeDocument/2006/relationships/image" Target="../media/image9.tiff"/><Relationship Id="rId16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11" Type="http://schemas.openxmlformats.org/officeDocument/2006/relationships/image" Target="../media/image18.tiff"/><Relationship Id="rId5" Type="http://schemas.openxmlformats.org/officeDocument/2006/relationships/image" Target="../media/image12.tiff"/><Relationship Id="rId15" Type="http://schemas.openxmlformats.org/officeDocument/2006/relationships/image" Target="../media/image22.tif"/><Relationship Id="rId10" Type="http://schemas.openxmlformats.org/officeDocument/2006/relationships/image" Target="../media/image17.tiff"/><Relationship Id="rId19" Type="http://schemas.openxmlformats.org/officeDocument/2006/relationships/image" Target="../media/image26.tif"/><Relationship Id="rId4" Type="http://schemas.openxmlformats.org/officeDocument/2006/relationships/image" Target="../media/image11.tiff"/><Relationship Id="rId9" Type="http://schemas.openxmlformats.org/officeDocument/2006/relationships/image" Target="../media/image16.tiff"/><Relationship Id="rId14" Type="http://schemas.openxmlformats.org/officeDocument/2006/relationships/image" Target="../media/image2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7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0.png"/><Relationship Id="rId10" Type="http://schemas.openxmlformats.org/officeDocument/2006/relationships/image" Target="../media/image32.tiff"/><Relationship Id="rId4" Type="http://schemas.openxmlformats.org/officeDocument/2006/relationships/image" Target="../media/image28.tiff"/><Relationship Id="rId9" Type="http://schemas.openxmlformats.org/officeDocument/2006/relationships/image" Target="../media/image3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42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515797" y="2067694"/>
            <a:ext cx="8244000" cy="857250"/>
          </a:xfrm>
        </p:spPr>
        <p:txBody>
          <a:bodyPr>
            <a:normAutofit fontScale="90000"/>
          </a:bodyPr>
          <a:lstStyle/>
          <a:p>
            <a:r>
              <a:rPr lang="de-CH" dirty="0" err="1"/>
              <a:t>Supplementary</a:t>
            </a:r>
            <a:r>
              <a:rPr lang="de-CH" dirty="0"/>
              <a:t> Chapter </a:t>
            </a:r>
            <a:br>
              <a:rPr lang="de-CH" dirty="0"/>
            </a:br>
            <a:r>
              <a:rPr lang="de-CH" dirty="0" err="1"/>
              <a:t>Microstructure</a:t>
            </a:r>
            <a:r>
              <a:rPr lang="de-CH" dirty="0"/>
              <a:t> </a:t>
            </a:r>
            <a:r>
              <a:rPr lang="de-CH" dirty="0" err="1"/>
              <a:t>control</a:t>
            </a:r>
            <a:r>
              <a:rPr lang="de-CH" dirty="0"/>
              <a:t> 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varying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local</a:t>
            </a:r>
            <a:r>
              <a:rPr lang="de-CH" dirty="0"/>
              <a:t> </a:t>
            </a:r>
            <a:r>
              <a:rPr lang="de-CH" dirty="0" err="1"/>
              <a:t>chemistry</a:t>
            </a:r>
            <a:endParaRPr lang="de-CH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Dr. Christian Leinenbach</a:t>
            </a:r>
          </a:p>
          <a:p>
            <a:r>
              <a:rPr lang="de-CH" dirty="0"/>
              <a:t>Prof. Roland Logé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16245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ontent Placeholder 8"/>
          <p:cNvSpPr>
            <a:spLocks noGrp="1"/>
          </p:cNvSpPr>
          <p:nvPr>
            <p:ph idx="1"/>
          </p:nvPr>
        </p:nvSpPr>
        <p:spPr>
          <a:xfrm>
            <a:off x="457200" y="881082"/>
            <a:ext cx="8229600" cy="4052868"/>
          </a:xfrm>
        </p:spPr>
        <p:txBody>
          <a:bodyPr>
            <a:normAutofit/>
          </a:bodyPr>
          <a:lstStyle/>
          <a:p>
            <a:r>
              <a:rPr lang="de-CH" sz="1500" dirty="0" err="1"/>
              <a:t>Selective</a:t>
            </a:r>
            <a:r>
              <a:rPr lang="de-CH" sz="1500" dirty="0"/>
              <a:t> </a:t>
            </a:r>
            <a:r>
              <a:rPr lang="de-CH" sz="1500" u="sng" dirty="0" err="1"/>
              <a:t>rescanning</a:t>
            </a:r>
            <a:r>
              <a:rPr lang="de-CH" sz="1500" dirty="0"/>
              <a:t> </a:t>
            </a:r>
            <a:r>
              <a:rPr lang="de-CH" sz="1500" dirty="0" err="1"/>
              <a:t>of</a:t>
            </a:r>
            <a:r>
              <a:rPr lang="de-CH" sz="1500" dirty="0"/>
              <a:t> different </a:t>
            </a:r>
            <a:r>
              <a:rPr lang="de-CH" sz="1500" dirty="0" err="1"/>
              <a:t>location</a:t>
            </a:r>
            <a:r>
              <a:rPr lang="de-CH" sz="1500" dirty="0"/>
              <a:t> </a:t>
            </a:r>
            <a:r>
              <a:rPr lang="de-CH" sz="1500" dirty="0" err="1"/>
              <a:t>and</a:t>
            </a:r>
            <a:r>
              <a:rPr lang="de-CH" sz="1500" dirty="0"/>
              <a:t> in different </a:t>
            </a:r>
            <a:r>
              <a:rPr lang="de-CH" sz="1500" dirty="0" err="1"/>
              <a:t>extent</a:t>
            </a:r>
            <a:r>
              <a:rPr lang="de-CH" sz="1500" dirty="0"/>
              <a:t> </a:t>
            </a:r>
            <a:endParaRPr lang="de-CH" sz="1500" u="sng" dirty="0"/>
          </a:p>
          <a:p>
            <a:pPr marL="0" indent="0">
              <a:spcBef>
                <a:spcPts val="0"/>
              </a:spcBef>
              <a:buNone/>
            </a:pPr>
            <a:endParaRPr lang="de-CH" sz="1500" dirty="0"/>
          </a:p>
          <a:p>
            <a:endParaRPr lang="de-CH" sz="1500" dirty="0"/>
          </a:p>
          <a:p>
            <a:endParaRPr lang="de-CH" sz="1500" dirty="0"/>
          </a:p>
          <a:p>
            <a:endParaRPr lang="de-CH" sz="1500" dirty="0"/>
          </a:p>
          <a:p>
            <a:endParaRPr lang="de-CH" sz="1500" dirty="0"/>
          </a:p>
          <a:p>
            <a:pPr marL="0" indent="0">
              <a:buNone/>
            </a:pPr>
            <a:endParaRPr lang="de-CH" sz="1500" dirty="0"/>
          </a:p>
          <a:p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6" b="66102"/>
          <a:stretch/>
        </p:blipFill>
        <p:spPr>
          <a:xfrm>
            <a:off x="672262" y="3521270"/>
            <a:ext cx="5189923" cy="126028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4644956" y="3841514"/>
            <a:ext cx="607802" cy="533400"/>
          </a:xfrm>
          <a:prstGeom prst="rect">
            <a:avLst/>
          </a:prstGeom>
          <a:solidFill>
            <a:schemeClr val="accent3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4328210" y="1472305"/>
            <a:ext cx="0" cy="1994412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457200" y="148326"/>
            <a:ext cx="7139136" cy="857250"/>
          </a:xfrm>
        </p:spPr>
        <p:txBody>
          <a:bodyPr>
            <a:normAutofit/>
          </a:bodyPr>
          <a:lstStyle/>
          <a:p>
            <a:r>
              <a:rPr lang="de-CH" sz="1800" b="1" dirty="0"/>
              <a:t>4. M</a:t>
            </a:r>
            <a:r>
              <a:rPr lang="en-US" sz="1800" b="1" dirty="0" err="1"/>
              <a:t>icrostructure</a:t>
            </a:r>
            <a:r>
              <a:rPr lang="en-US" sz="1800" b="1" dirty="0"/>
              <a:t> control during laser powder bed fusion</a:t>
            </a:r>
            <a:br>
              <a:rPr lang="de-CH" sz="1800" b="1" dirty="0"/>
            </a:b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Graded-microstructure</a:t>
            </a:r>
            <a:r>
              <a:rPr lang="de-CH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samples</a:t>
            </a:r>
            <a:endParaRPr lang="en-US" sz="1800" b="1" dirty="0"/>
          </a:p>
        </p:txBody>
      </p:sp>
      <p:sp>
        <p:nvSpPr>
          <p:cNvPr id="88" name="Rectangle 87"/>
          <p:cNvSpPr/>
          <p:nvPr/>
        </p:nvSpPr>
        <p:spPr>
          <a:xfrm>
            <a:off x="7656092" y="4922939"/>
            <a:ext cx="1487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/I. Ferretto et al., submitted/ </a:t>
            </a:r>
          </a:p>
          <a:p>
            <a:endParaRPr lang="en-US" sz="800" dirty="0"/>
          </a:p>
        </p:txBody>
      </p:sp>
      <p:sp>
        <p:nvSpPr>
          <p:cNvPr id="74" name="Isosceles Triangle 73"/>
          <p:cNvSpPr/>
          <p:nvPr/>
        </p:nvSpPr>
        <p:spPr>
          <a:xfrm flipV="1">
            <a:off x="2812707" y="1251472"/>
            <a:ext cx="124386" cy="40553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Isosceles Triangle 74"/>
          <p:cNvSpPr/>
          <p:nvPr/>
        </p:nvSpPr>
        <p:spPr>
          <a:xfrm flipV="1">
            <a:off x="3728280" y="1251161"/>
            <a:ext cx="124386" cy="40553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Isosceles Triangle 75"/>
          <p:cNvSpPr/>
          <p:nvPr/>
        </p:nvSpPr>
        <p:spPr>
          <a:xfrm flipV="1">
            <a:off x="4650169" y="1255180"/>
            <a:ext cx="124386" cy="40553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76"/>
          <p:cNvSpPr/>
          <p:nvPr/>
        </p:nvSpPr>
        <p:spPr>
          <a:xfrm flipV="1">
            <a:off x="1871566" y="1251162"/>
            <a:ext cx="124386" cy="40553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4746380" y="2659163"/>
            <a:ext cx="166253" cy="3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6" b="45852"/>
          <a:stretch/>
        </p:blipFill>
        <p:spPr>
          <a:xfrm>
            <a:off x="1596106" y="2529022"/>
            <a:ext cx="3467154" cy="609508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1705542" y="1498095"/>
            <a:ext cx="0" cy="834419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2191155" y="1505986"/>
            <a:ext cx="0" cy="883037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2607395" y="1510821"/>
            <a:ext cx="0" cy="878203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5067492" y="1647074"/>
            <a:ext cx="506340" cy="703019"/>
            <a:chOff x="4924147" y="1615680"/>
            <a:chExt cx="655032" cy="878069"/>
          </a:xfrm>
        </p:grpSpPr>
        <p:sp>
          <p:nvSpPr>
            <p:cNvPr id="84" name="Flowchart: Card 83"/>
            <p:cNvSpPr/>
            <p:nvPr/>
          </p:nvSpPr>
          <p:spPr>
            <a:xfrm>
              <a:off x="4925272" y="1615680"/>
              <a:ext cx="653907" cy="437991"/>
            </a:xfrm>
            <a:prstGeom prst="flowChartPunchedCar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lowchart: Card 84"/>
            <p:cNvSpPr/>
            <p:nvPr/>
          </p:nvSpPr>
          <p:spPr>
            <a:xfrm flipV="1">
              <a:off x="4924147" y="2055758"/>
              <a:ext cx="653907" cy="437991"/>
            </a:xfrm>
            <a:prstGeom prst="flowChartPunchedCar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 flipH="1">
            <a:off x="1073163" y="1647074"/>
            <a:ext cx="506340" cy="703019"/>
            <a:chOff x="4918348" y="1707089"/>
            <a:chExt cx="655032" cy="878069"/>
          </a:xfrm>
        </p:grpSpPr>
        <p:sp>
          <p:nvSpPr>
            <p:cNvPr id="89" name="Flowchart: Card 88"/>
            <p:cNvSpPr/>
            <p:nvPr/>
          </p:nvSpPr>
          <p:spPr>
            <a:xfrm>
              <a:off x="4919473" y="1707089"/>
              <a:ext cx="653907" cy="437991"/>
            </a:xfrm>
            <a:prstGeom prst="flowChartPunchedCar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lowchart: Card 89"/>
            <p:cNvSpPr/>
            <p:nvPr/>
          </p:nvSpPr>
          <p:spPr>
            <a:xfrm flipV="1">
              <a:off x="4918348" y="2147167"/>
              <a:ext cx="653907" cy="437991"/>
            </a:xfrm>
            <a:prstGeom prst="flowChartPunchedCar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Left Arrow 90"/>
          <p:cNvSpPr/>
          <p:nvPr/>
        </p:nvSpPr>
        <p:spPr>
          <a:xfrm>
            <a:off x="931994" y="1906234"/>
            <a:ext cx="176708" cy="18302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Left Arrow 91"/>
          <p:cNvSpPr/>
          <p:nvPr/>
        </p:nvSpPr>
        <p:spPr>
          <a:xfrm flipH="1">
            <a:off x="5538292" y="1906234"/>
            <a:ext cx="176708" cy="18302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/>
          <p:cNvGrpSpPr/>
          <p:nvPr/>
        </p:nvGrpSpPr>
        <p:grpSpPr>
          <a:xfrm>
            <a:off x="5063185" y="2452730"/>
            <a:ext cx="506340" cy="703019"/>
            <a:chOff x="4924147" y="1615680"/>
            <a:chExt cx="655032" cy="878069"/>
          </a:xfrm>
        </p:grpSpPr>
        <p:sp>
          <p:nvSpPr>
            <p:cNvPr id="94" name="Flowchart: Card 93"/>
            <p:cNvSpPr/>
            <p:nvPr/>
          </p:nvSpPr>
          <p:spPr>
            <a:xfrm>
              <a:off x="4925272" y="1615680"/>
              <a:ext cx="653907" cy="437991"/>
            </a:xfrm>
            <a:prstGeom prst="flowChartPunchedCar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lowchart: Card 94"/>
            <p:cNvSpPr/>
            <p:nvPr/>
          </p:nvSpPr>
          <p:spPr>
            <a:xfrm flipV="1">
              <a:off x="4924147" y="2055758"/>
              <a:ext cx="653907" cy="437991"/>
            </a:xfrm>
            <a:prstGeom prst="flowChartPunchedCar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 flipH="1">
            <a:off x="1068856" y="2452730"/>
            <a:ext cx="506340" cy="703019"/>
            <a:chOff x="4918348" y="1707089"/>
            <a:chExt cx="655032" cy="878069"/>
          </a:xfrm>
        </p:grpSpPr>
        <p:sp>
          <p:nvSpPr>
            <p:cNvPr id="97" name="Flowchart: Card 96"/>
            <p:cNvSpPr/>
            <p:nvPr/>
          </p:nvSpPr>
          <p:spPr>
            <a:xfrm>
              <a:off x="4919473" y="1707089"/>
              <a:ext cx="653907" cy="437991"/>
            </a:xfrm>
            <a:prstGeom prst="flowChartPunchedCar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lowchart: Card 97"/>
            <p:cNvSpPr/>
            <p:nvPr/>
          </p:nvSpPr>
          <p:spPr>
            <a:xfrm flipV="1">
              <a:off x="4918348" y="2147167"/>
              <a:ext cx="653907" cy="437991"/>
            </a:xfrm>
            <a:prstGeom prst="flowChartPunchedCar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Left Arrow 98"/>
          <p:cNvSpPr/>
          <p:nvPr/>
        </p:nvSpPr>
        <p:spPr>
          <a:xfrm>
            <a:off x="927688" y="2663478"/>
            <a:ext cx="176708" cy="18302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Left Arrow 99"/>
          <p:cNvSpPr/>
          <p:nvPr/>
        </p:nvSpPr>
        <p:spPr>
          <a:xfrm flipH="1">
            <a:off x="5533986" y="2711891"/>
            <a:ext cx="176708" cy="18302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21" b="6467"/>
          <a:stretch/>
        </p:blipFill>
        <p:spPr>
          <a:xfrm>
            <a:off x="1575956" y="1701943"/>
            <a:ext cx="3487305" cy="641834"/>
          </a:xfrm>
          <a:prstGeom prst="rect">
            <a:avLst/>
          </a:prstGeom>
        </p:spPr>
      </p:pic>
      <p:sp>
        <p:nvSpPr>
          <p:cNvPr id="102" name="Rectangle 101"/>
          <p:cNvSpPr/>
          <p:nvPr/>
        </p:nvSpPr>
        <p:spPr>
          <a:xfrm>
            <a:off x="4117693" y="2330811"/>
            <a:ext cx="89391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2607395" y="2529022"/>
            <a:ext cx="0" cy="365895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2186128" y="2529022"/>
            <a:ext cx="0" cy="354113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705542" y="2452730"/>
            <a:ext cx="0" cy="393774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Left Brace 105"/>
          <p:cNvSpPr/>
          <p:nvPr/>
        </p:nvSpPr>
        <p:spPr>
          <a:xfrm>
            <a:off x="786339" y="1544435"/>
            <a:ext cx="128016" cy="172418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 rot="16200000">
            <a:off x="-58583" y="2014257"/>
            <a:ext cx="14915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de-CH" sz="1000" dirty="0">
                <a:latin typeface="+mj-lt"/>
              </a:rPr>
              <a:t>1 mm </a:t>
            </a:r>
            <a:r>
              <a:rPr lang="en-US" sz="1000" dirty="0">
                <a:latin typeface="+mj-lt"/>
              </a:rPr>
              <a:t>space</a:t>
            </a:r>
            <a:r>
              <a:rPr lang="de-CH" sz="1000" dirty="0">
                <a:latin typeface="+mj-lt"/>
              </a:rPr>
              <a:t>d</a:t>
            </a:r>
          </a:p>
        </p:txBody>
      </p:sp>
      <p:cxnSp>
        <p:nvCxnSpPr>
          <p:cNvPr id="108" name="Straight Connector 107"/>
          <p:cNvCxnSpPr/>
          <p:nvPr/>
        </p:nvCxnSpPr>
        <p:spPr>
          <a:xfrm>
            <a:off x="4446426" y="1610502"/>
            <a:ext cx="0" cy="1893963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4064236" y="1505986"/>
            <a:ext cx="0" cy="187767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3509249" y="1510821"/>
            <a:ext cx="0" cy="187283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3162382" y="1510821"/>
            <a:ext cx="0" cy="187283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607395" y="1647074"/>
            <a:ext cx="0" cy="44218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2186128" y="1610502"/>
            <a:ext cx="0" cy="47875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1705542" y="1498095"/>
            <a:ext cx="0" cy="540255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4966089" y="1498095"/>
            <a:ext cx="0" cy="1893963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5958368" y="1885950"/>
            <a:ext cx="2571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1400" dirty="0" err="1">
                <a:latin typeface="+mj-lt"/>
              </a:rPr>
              <a:t>Selective</a:t>
            </a:r>
            <a:r>
              <a:rPr lang="de-CH" sz="1400" dirty="0">
                <a:latin typeface="+mj-lt"/>
              </a:rPr>
              <a:t> </a:t>
            </a:r>
            <a:r>
              <a:rPr lang="de-CH" sz="1400" dirty="0" err="1">
                <a:latin typeface="+mj-lt"/>
              </a:rPr>
              <a:t>rescanning</a:t>
            </a:r>
            <a:endParaRPr lang="de-CH" sz="1400" dirty="0">
              <a:latin typeface="+mj-lt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5958368" y="2674337"/>
            <a:ext cx="2658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1400" dirty="0" err="1">
                <a:latin typeface="+mj-lt"/>
              </a:rPr>
              <a:t>Controlled</a:t>
            </a:r>
            <a:r>
              <a:rPr lang="de-CH" sz="1400" dirty="0">
                <a:latin typeface="+mj-lt"/>
              </a:rPr>
              <a:t> </a:t>
            </a:r>
            <a:r>
              <a:rPr lang="de-CH" sz="1400" dirty="0" err="1">
                <a:latin typeface="+mj-lt"/>
              </a:rPr>
              <a:t>Mn</a:t>
            </a:r>
            <a:r>
              <a:rPr lang="de-CH" sz="1400" dirty="0">
                <a:latin typeface="+mj-lt"/>
              </a:rPr>
              <a:t> </a:t>
            </a:r>
            <a:r>
              <a:rPr lang="de-CH" sz="1400" dirty="0" err="1">
                <a:latin typeface="+mj-lt"/>
              </a:rPr>
              <a:t>evaporation</a:t>
            </a:r>
            <a:endParaRPr lang="de-CH" sz="1400" dirty="0">
              <a:latin typeface="+mj-lt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958368" y="3462724"/>
            <a:ext cx="3025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1400" dirty="0">
                <a:latin typeface="+mj-lt"/>
              </a:rPr>
              <a:t>Change in </a:t>
            </a:r>
            <a:r>
              <a:rPr lang="de-CH" sz="1400" dirty="0" err="1">
                <a:latin typeface="+mj-lt"/>
              </a:rPr>
              <a:t>primary</a:t>
            </a:r>
            <a:r>
              <a:rPr lang="de-CH" sz="1400" dirty="0">
                <a:latin typeface="+mj-lt"/>
              </a:rPr>
              <a:t> </a:t>
            </a:r>
            <a:r>
              <a:rPr lang="de-CH" sz="1400" dirty="0" err="1">
                <a:latin typeface="+mj-lt"/>
              </a:rPr>
              <a:t>phase</a:t>
            </a:r>
            <a:endParaRPr lang="de-CH" sz="1400" dirty="0">
              <a:latin typeface="+mj-lt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958368" y="4251110"/>
            <a:ext cx="3109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+mj-lt"/>
              </a:rPr>
              <a:t>Good combination of properties</a:t>
            </a:r>
          </a:p>
        </p:txBody>
      </p:sp>
    </p:spTree>
    <p:extLst>
      <p:ext uri="{BB962C8B-B14F-4D97-AF65-F5344CB8AC3E}">
        <p14:creationId xmlns:p14="http://schemas.microsoft.com/office/powerpoint/2010/main" val="231438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49842"/>
            <a:ext cx="4114800" cy="3150279"/>
          </a:xfrm>
          <a:prstGeom prst="rect">
            <a:avLst/>
          </a:prstGeom>
        </p:spPr>
      </p:pic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457200" y="148326"/>
            <a:ext cx="7139136" cy="857250"/>
          </a:xfrm>
        </p:spPr>
        <p:txBody>
          <a:bodyPr>
            <a:normAutofit/>
          </a:bodyPr>
          <a:lstStyle/>
          <a:p>
            <a:r>
              <a:rPr lang="de-CH" sz="1800" b="1" dirty="0"/>
              <a:t>4. M</a:t>
            </a:r>
            <a:r>
              <a:rPr lang="en-US" sz="1800" b="1" dirty="0" err="1"/>
              <a:t>icrostructure</a:t>
            </a:r>
            <a:r>
              <a:rPr lang="en-US" sz="1800" b="1" dirty="0"/>
              <a:t> control during laser powder bed fusion</a:t>
            </a:r>
            <a:br>
              <a:rPr lang="de-CH" sz="1800" b="1" dirty="0"/>
            </a:b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Graded-microstructure</a:t>
            </a:r>
            <a:r>
              <a:rPr lang="de-CH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samples</a:t>
            </a:r>
            <a:endParaRPr lang="en-US" sz="1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95365"/>
            <a:ext cx="4114800" cy="3148795"/>
          </a:xfrm>
          <a:prstGeom prst="rect">
            <a:avLst/>
          </a:prstGeom>
        </p:spPr>
      </p:pic>
      <p:sp>
        <p:nvSpPr>
          <p:cNvPr id="145" name="Rectangle 144"/>
          <p:cNvSpPr/>
          <p:nvPr/>
        </p:nvSpPr>
        <p:spPr>
          <a:xfrm>
            <a:off x="7656092" y="4922939"/>
            <a:ext cx="1487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/I. Ferretto et al., submitted/ </a:t>
            </a:r>
          </a:p>
          <a:p>
            <a:endParaRPr lang="en-US" sz="800" dirty="0"/>
          </a:p>
        </p:txBody>
      </p:sp>
      <p:sp>
        <p:nvSpPr>
          <p:cNvPr id="10" name="Content Placeholder 8"/>
          <p:cNvSpPr>
            <a:spLocks noGrp="1"/>
          </p:cNvSpPr>
          <p:nvPr>
            <p:ph idx="1"/>
          </p:nvPr>
        </p:nvSpPr>
        <p:spPr>
          <a:xfrm>
            <a:off x="457200" y="881082"/>
            <a:ext cx="8229600" cy="4052868"/>
          </a:xfrm>
        </p:spPr>
        <p:txBody>
          <a:bodyPr>
            <a:normAutofit/>
          </a:bodyPr>
          <a:lstStyle/>
          <a:p>
            <a:r>
              <a:rPr lang="de-CH" sz="1500" dirty="0" err="1"/>
              <a:t>Selective</a:t>
            </a:r>
            <a:r>
              <a:rPr lang="de-CH" sz="1500" dirty="0"/>
              <a:t> </a:t>
            </a:r>
            <a:r>
              <a:rPr lang="de-CH" sz="1500" u="sng" dirty="0" err="1"/>
              <a:t>rescanning</a:t>
            </a:r>
            <a:r>
              <a:rPr lang="de-CH" sz="1500" dirty="0"/>
              <a:t> </a:t>
            </a:r>
            <a:r>
              <a:rPr lang="de-CH" sz="1500" dirty="0" err="1"/>
              <a:t>of</a:t>
            </a:r>
            <a:r>
              <a:rPr lang="de-CH" sz="1500" dirty="0"/>
              <a:t> different </a:t>
            </a:r>
            <a:r>
              <a:rPr lang="de-CH" sz="1500" dirty="0" err="1"/>
              <a:t>location</a:t>
            </a:r>
            <a:r>
              <a:rPr lang="de-CH" sz="1500" dirty="0"/>
              <a:t> </a:t>
            </a:r>
            <a:r>
              <a:rPr lang="de-CH" sz="1500" dirty="0" err="1"/>
              <a:t>and</a:t>
            </a:r>
            <a:r>
              <a:rPr lang="de-CH" sz="1500" dirty="0"/>
              <a:t> in different </a:t>
            </a:r>
            <a:r>
              <a:rPr lang="de-CH" sz="1500" dirty="0" err="1"/>
              <a:t>extent</a:t>
            </a:r>
            <a:r>
              <a:rPr lang="de-CH" sz="1500" dirty="0"/>
              <a:t> </a:t>
            </a:r>
            <a:endParaRPr lang="de-CH" sz="1500" u="sng" dirty="0"/>
          </a:p>
          <a:p>
            <a:pPr marL="0" indent="0">
              <a:spcBef>
                <a:spcPts val="0"/>
              </a:spcBef>
              <a:buNone/>
            </a:pPr>
            <a:endParaRPr lang="de-CH" sz="1500" dirty="0"/>
          </a:p>
          <a:p>
            <a:endParaRPr lang="de-CH" sz="1500" dirty="0"/>
          </a:p>
          <a:p>
            <a:endParaRPr lang="de-CH" sz="1500" dirty="0"/>
          </a:p>
          <a:p>
            <a:endParaRPr lang="de-CH" sz="1500" dirty="0"/>
          </a:p>
          <a:p>
            <a:endParaRPr lang="de-CH" sz="1500" dirty="0"/>
          </a:p>
          <a:p>
            <a:pPr marL="0" indent="0">
              <a:buNone/>
            </a:pPr>
            <a:endParaRPr lang="de-CH" sz="1500" dirty="0"/>
          </a:p>
          <a:p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334000" y="2647950"/>
            <a:ext cx="0" cy="0"/>
          </a:xfrm>
          <a:prstGeom prst="line">
            <a:avLst/>
          </a:prstGeom>
          <a:ln w="19050">
            <a:solidFill>
              <a:schemeClr val="accent3">
                <a:lumMod val="10000"/>
                <a:lumOff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43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400" dirty="0" err="1"/>
              <a:t>Microstructure</a:t>
            </a:r>
            <a:r>
              <a:rPr lang="de-CH" sz="2400" dirty="0"/>
              <a:t> </a:t>
            </a:r>
            <a:r>
              <a:rPr lang="de-CH" sz="2400" dirty="0" err="1"/>
              <a:t>control</a:t>
            </a:r>
            <a:r>
              <a:rPr lang="de-CH" sz="2400" dirty="0"/>
              <a:t> in high-N </a:t>
            </a:r>
            <a:r>
              <a:rPr lang="de-CH" sz="2400" dirty="0" err="1"/>
              <a:t>steel</a:t>
            </a:r>
            <a:endParaRPr lang="de-CH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3528" y="987574"/>
            <a:ext cx="7992888" cy="3525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X7CrMnMoN 16-13-3 (Trade name: P2000)</a:t>
            </a:r>
          </a:p>
          <a:p>
            <a:r>
              <a:rPr lang="en-US" sz="1800" dirty="0"/>
              <a:t>Provided by Hempel Special Metals, Zürich</a:t>
            </a:r>
          </a:p>
          <a:p>
            <a:r>
              <a:rPr lang="en-US" sz="1800" dirty="0"/>
              <a:t>N-stabilized austenitic (</a:t>
            </a:r>
            <a:r>
              <a:rPr lang="en-US" sz="1800" dirty="0" err="1"/>
              <a:t>fcc</a:t>
            </a:r>
            <a:r>
              <a:rPr lang="en-US" sz="1800" dirty="0"/>
              <a:t>) stainless steel (contains ~0.7 wt.% N); </a:t>
            </a:r>
          </a:p>
          <a:p>
            <a:r>
              <a:rPr lang="en-US" sz="1800" dirty="0"/>
              <a:t>Why high-N steels?</a:t>
            </a:r>
          </a:p>
          <a:p>
            <a:pPr lvl="1"/>
            <a:r>
              <a:rPr lang="en-US" sz="1600" dirty="0"/>
              <a:t>Ni-free, biocompatible</a:t>
            </a:r>
          </a:p>
          <a:p>
            <a:pPr lvl="1"/>
            <a:r>
              <a:rPr lang="en-US" sz="1600" dirty="0"/>
              <a:t>Less expensive due to the low cost of nitrogen</a:t>
            </a:r>
          </a:p>
          <a:p>
            <a:pPr lvl="1"/>
            <a:r>
              <a:rPr lang="en-US" sz="1600" dirty="0"/>
              <a:t>High strength (up to 3000 MPa) and more ductile than other steels with the same strength</a:t>
            </a:r>
          </a:p>
          <a:p>
            <a:r>
              <a:rPr lang="de-CH" sz="1800" dirty="0" err="1"/>
              <a:t>Concern</a:t>
            </a:r>
            <a:r>
              <a:rPr lang="de-CH" sz="1800" dirty="0"/>
              <a:t>: N </a:t>
            </a:r>
            <a:r>
              <a:rPr lang="de-CH" sz="1800" dirty="0" err="1"/>
              <a:t>is</a:t>
            </a:r>
            <a:r>
              <a:rPr lang="de-CH" sz="1800" dirty="0"/>
              <a:t> lost </a:t>
            </a:r>
            <a:r>
              <a:rPr lang="de-CH" sz="1800" dirty="0" err="1"/>
              <a:t>during</a:t>
            </a:r>
            <a:r>
              <a:rPr lang="de-CH" sz="1800" dirty="0"/>
              <a:t> L-PBF,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34133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400" dirty="0" err="1"/>
              <a:t>Microstructure</a:t>
            </a:r>
            <a:r>
              <a:rPr lang="de-CH" sz="2400" dirty="0"/>
              <a:t> </a:t>
            </a:r>
            <a:r>
              <a:rPr lang="de-CH" sz="2400" dirty="0" err="1"/>
              <a:t>control</a:t>
            </a:r>
            <a:r>
              <a:rPr lang="de-CH" sz="2400" dirty="0"/>
              <a:t> in high-N </a:t>
            </a:r>
            <a:r>
              <a:rPr lang="de-CH" sz="2400" dirty="0" err="1"/>
              <a:t>steel</a:t>
            </a:r>
            <a:endParaRPr lang="de-CH" sz="24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7"/>
          <a:stretch/>
        </p:blipFill>
        <p:spPr>
          <a:xfrm>
            <a:off x="1462782" y="2571750"/>
            <a:ext cx="6264696" cy="2084472"/>
          </a:xfrm>
        </p:spPr>
      </p:pic>
      <p:sp>
        <p:nvSpPr>
          <p:cNvPr id="3" name="Textfeld 2"/>
          <p:cNvSpPr txBox="1"/>
          <p:nvPr/>
        </p:nvSpPr>
        <p:spPr>
          <a:xfrm>
            <a:off x="7727478" y="3003798"/>
            <a:ext cx="848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/>
              <a:t>Blue: </a:t>
            </a:r>
            <a:r>
              <a:rPr lang="de-CH" sz="1400" dirty="0" err="1"/>
              <a:t>fcc</a:t>
            </a:r>
            <a:endParaRPr lang="de-CH" sz="1400" dirty="0"/>
          </a:p>
          <a:p>
            <a:r>
              <a:rPr lang="de-CH" sz="1400" dirty="0" err="1"/>
              <a:t>Red</a:t>
            </a:r>
            <a:r>
              <a:rPr lang="de-CH" sz="1400" dirty="0"/>
              <a:t>: bcc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61492" y="843558"/>
            <a:ext cx="8162485" cy="129614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dirty="0" err="1"/>
              <a:t>Fabrication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dense</a:t>
            </a:r>
            <a:r>
              <a:rPr lang="de-CH" sz="1800" dirty="0"/>
              <a:t> </a:t>
            </a:r>
            <a:r>
              <a:rPr lang="de-CH" sz="1800" dirty="0" err="1"/>
              <a:t>parts</a:t>
            </a:r>
            <a:r>
              <a:rPr lang="de-CH" sz="1800" dirty="0"/>
              <a:t> at VED &gt; 50 J/mm</a:t>
            </a:r>
            <a:r>
              <a:rPr lang="de-CH" sz="1800" baseline="30000" dirty="0"/>
              <a:t>3</a:t>
            </a:r>
          </a:p>
          <a:p>
            <a:r>
              <a:rPr lang="de-CH" sz="1800" dirty="0" err="1"/>
              <a:t>Microstructure</a:t>
            </a:r>
            <a:r>
              <a:rPr lang="de-CH" sz="1800" dirty="0"/>
              <a:t> </a:t>
            </a:r>
            <a:r>
              <a:rPr lang="de-CH" sz="1800" dirty="0" err="1"/>
              <a:t>and</a:t>
            </a:r>
            <a:r>
              <a:rPr lang="de-CH" sz="1800" dirty="0"/>
              <a:t> </a:t>
            </a:r>
            <a:r>
              <a:rPr lang="de-CH" sz="1800" dirty="0" err="1"/>
              <a:t>fraction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fcc</a:t>
            </a:r>
            <a:r>
              <a:rPr lang="de-CH" sz="1800" dirty="0"/>
              <a:t>/bcc </a:t>
            </a:r>
            <a:r>
              <a:rPr lang="de-CH" sz="1800" dirty="0" err="1"/>
              <a:t>phase</a:t>
            </a:r>
            <a:r>
              <a:rPr lang="de-CH" sz="1800" dirty="0"/>
              <a:t> </a:t>
            </a:r>
            <a:r>
              <a:rPr lang="de-CH" sz="1800" dirty="0" err="1"/>
              <a:t>can</a:t>
            </a:r>
            <a:r>
              <a:rPr lang="de-CH" sz="1800" dirty="0"/>
              <a:t> </a:t>
            </a:r>
            <a:r>
              <a:rPr lang="de-CH" sz="1800" dirty="0" err="1"/>
              <a:t>be</a:t>
            </a:r>
            <a:r>
              <a:rPr lang="de-CH" sz="1800" dirty="0"/>
              <a:t> </a:t>
            </a:r>
            <a:r>
              <a:rPr lang="de-CH" sz="1800" dirty="0" err="1"/>
              <a:t>manipulated</a:t>
            </a:r>
            <a:r>
              <a:rPr lang="de-CH" sz="1800" dirty="0"/>
              <a:t> </a:t>
            </a:r>
            <a:r>
              <a:rPr lang="de-CH" sz="1800" dirty="0" err="1"/>
              <a:t>by</a:t>
            </a:r>
            <a:r>
              <a:rPr lang="de-CH" sz="1800" dirty="0"/>
              <a:t> </a:t>
            </a:r>
            <a:r>
              <a:rPr lang="de-CH" sz="1800" dirty="0" err="1"/>
              <a:t>changing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VED (</a:t>
            </a:r>
            <a:r>
              <a:rPr lang="de-CH" sz="1800" dirty="0" err="1"/>
              <a:t>here</a:t>
            </a:r>
            <a:r>
              <a:rPr lang="de-CH" sz="1800" dirty="0"/>
              <a:t>: </a:t>
            </a:r>
            <a:r>
              <a:rPr lang="de-CH" sz="1800" dirty="0" err="1"/>
              <a:t>changing</a:t>
            </a:r>
            <a:r>
              <a:rPr lang="de-CH" sz="1800" dirty="0"/>
              <a:t> </a:t>
            </a:r>
            <a:r>
              <a:rPr lang="de-CH" sz="1800" dirty="0" err="1"/>
              <a:t>the</a:t>
            </a:r>
            <a:r>
              <a:rPr lang="de-CH" sz="1800" dirty="0"/>
              <a:t> </a:t>
            </a:r>
            <a:r>
              <a:rPr lang="de-CH" sz="1800" dirty="0" err="1"/>
              <a:t>laser</a:t>
            </a:r>
            <a:r>
              <a:rPr lang="de-CH" sz="1800" dirty="0"/>
              <a:t> power)</a:t>
            </a:r>
            <a:endParaRPr lang="en-US" sz="1800" dirty="0"/>
          </a:p>
          <a:p>
            <a:pPr lvl="1"/>
            <a:r>
              <a:rPr lang="en-US" sz="1600" dirty="0"/>
              <a:t>At low VED: 100% </a:t>
            </a:r>
            <a:r>
              <a:rPr lang="en-US" sz="1600" dirty="0" err="1"/>
              <a:t>fcc</a:t>
            </a:r>
            <a:endParaRPr lang="en-US" sz="1600" dirty="0"/>
          </a:p>
          <a:p>
            <a:pPr lvl="1"/>
            <a:r>
              <a:rPr lang="en-US" sz="1600" dirty="0"/>
              <a:t>Amount of bcc increases with increasing VED</a:t>
            </a:r>
          </a:p>
        </p:txBody>
      </p:sp>
      <p:pic>
        <p:nvPicPr>
          <p:cNvPr id="6" name="Inhaltsplatzhalt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01" b="81648"/>
          <a:stretch/>
        </p:blipFill>
        <p:spPr>
          <a:xfrm>
            <a:off x="605756" y="3265408"/>
            <a:ext cx="895796" cy="478532"/>
          </a:xfrm>
          <a:prstGeom prst="rect">
            <a:avLst/>
          </a:prstGeom>
        </p:spPr>
      </p:pic>
      <p:pic>
        <p:nvPicPr>
          <p:cNvPr id="7" name="Inhaltsplatzhalt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r="67500" b="81648"/>
          <a:stretch/>
        </p:blipFill>
        <p:spPr>
          <a:xfrm>
            <a:off x="818232" y="3864356"/>
            <a:ext cx="683320" cy="47853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419434" y="4731990"/>
            <a:ext cx="37016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/>
              <a:t>/A. Arabi-Hashemi et al., </a:t>
            </a:r>
            <a:r>
              <a:rPr lang="de-CH" sz="1000" dirty="0" err="1"/>
              <a:t>Appl</a:t>
            </a:r>
            <a:r>
              <a:rPr lang="de-CH" sz="1000" dirty="0"/>
              <a:t>. Mater. Today 18 (2020) 100512/</a:t>
            </a:r>
          </a:p>
        </p:txBody>
      </p:sp>
    </p:spTree>
    <p:extLst>
      <p:ext uri="{BB962C8B-B14F-4D97-AF65-F5344CB8AC3E}">
        <p14:creationId xmlns:p14="http://schemas.microsoft.com/office/powerpoint/2010/main" val="1788076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400" dirty="0" err="1"/>
              <a:t>Microstructure</a:t>
            </a:r>
            <a:r>
              <a:rPr lang="de-CH" sz="2400" dirty="0"/>
              <a:t> </a:t>
            </a:r>
            <a:r>
              <a:rPr lang="de-CH" sz="2400" dirty="0" err="1"/>
              <a:t>control</a:t>
            </a:r>
            <a:r>
              <a:rPr lang="de-CH" sz="2400" dirty="0"/>
              <a:t> in high-N </a:t>
            </a:r>
            <a:r>
              <a:rPr lang="de-CH" sz="2400" dirty="0" err="1"/>
              <a:t>steel</a:t>
            </a:r>
            <a:br>
              <a:rPr lang="de-CH" sz="2400" dirty="0"/>
            </a:br>
            <a:r>
              <a:rPr lang="de-CH" sz="2000" i="1" dirty="0" err="1">
                <a:solidFill>
                  <a:srgbClr val="00B0F0"/>
                </a:solidFill>
              </a:rPr>
              <a:t>Thermodynamic</a:t>
            </a:r>
            <a:r>
              <a:rPr lang="de-CH" sz="2000" i="1" dirty="0">
                <a:solidFill>
                  <a:srgbClr val="00B0F0"/>
                </a:solidFill>
              </a:rPr>
              <a:t> </a:t>
            </a:r>
            <a:r>
              <a:rPr lang="de-CH" sz="2000" i="1" dirty="0" err="1">
                <a:solidFill>
                  <a:srgbClr val="00B0F0"/>
                </a:solidFill>
              </a:rPr>
              <a:t>simulations</a:t>
            </a:r>
            <a:r>
              <a:rPr lang="de-CH" sz="2000" i="1" dirty="0">
                <a:solidFill>
                  <a:srgbClr val="00B0F0"/>
                </a:solidFill>
              </a:rPr>
              <a:t> </a:t>
            </a:r>
            <a:r>
              <a:rPr lang="de-CH" sz="2000" i="1" dirty="0" err="1">
                <a:solidFill>
                  <a:srgbClr val="00B0F0"/>
                </a:solidFill>
              </a:rPr>
              <a:t>including</a:t>
            </a:r>
            <a:r>
              <a:rPr lang="de-CH" sz="2000" i="1" dirty="0">
                <a:solidFill>
                  <a:srgbClr val="00B0F0"/>
                </a:solidFill>
              </a:rPr>
              <a:t> gas </a:t>
            </a:r>
            <a:r>
              <a:rPr lang="de-CH" sz="2000" i="1" dirty="0" err="1">
                <a:solidFill>
                  <a:srgbClr val="00B0F0"/>
                </a:solidFill>
              </a:rPr>
              <a:t>phase</a:t>
            </a:r>
            <a:endParaRPr lang="de-CH" sz="2400" i="1" dirty="0">
              <a:solidFill>
                <a:srgbClr val="00B0F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9" y="1059581"/>
            <a:ext cx="3240000" cy="3503528"/>
          </a:xfrm>
          <a:prstGeom prst="rect">
            <a:avLst/>
          </a:prstGeo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395536" y="1131590"/>
            <a:ext cx="5118620" cy="25922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dirty="0" err="1"/>
              <a:t>Decreasing</a:t>
            </a:r>
            <a:r>
              <a:rPr lang="de-CH" sz="1800" dirty="0"/>
              <a:t> </a:t>
            </a:r>
            <a:r>
              <a:rPr lang="de-CH" sz="1800" dirty="0" err="1"/>
              <a:t>solubilty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N </a:t>
            </a:r>
            <a:r>
              <a:rPr lang="de-CH" sz="1800" dirty="0" err="1"/>
              <a:t>with</a:t>
            </a:r>
            <a:r>
              <a:rPr lang="de-CH" sz="1800" dirty="0"/>
              <a:t> </a:t>
            </a:r>
            <a:r>
              <a:rPr lang="de-CH" sz="1800" dirty="0" err="1"/>
              <a:t>increasing</a:t>
            </a:r>
            <a:r>
              <a:rPr lang="de-CH" sz="1800" dirty="0"/>
              <a:t> T</a:t>
            </a:r>
          </a:p>
          <a:p>
            <a:pPr lvl="1"/>
            <a:r>
              <a:rPr lang="de-CH" sz="1600" dirty="0" err="1">
                <a:sym typeface="Wingdings" panose="05000000000000000000" pitchFamily="2" charset="2"/>
              </a:rPr>
              <a:t>Temperatures</a:t>
            </a:r>
            <a:r>
              <a:rPr lang="de-CH" sz="1600" dirty="0">
                <a:sym typeface="Wingdings" panose="05000000000000000000" pitchFamily="2" charset="2"/>
              </a:rPr>
              <a:t> </a:t>
            </a:r>
            <a:r>
              <a:rPr lang="de-CH" sz="1600" dirty="0" err="1">
                <a:sym typeface="Wingdings" panose="05000000000000000000" pitchFamily="2" charset="2"/>
              </a:rPr>
              <a:t>can</a:t>
            </a:r>
            <a:r>
              <a:rPr lang="de-CH" sz="1600" dirty="0">
                <a:sym typeface="Wingdings" panose="05000000000000000000" pitchFamily="2" charset="2"/>
              </a:rPr>
              <a:t> </a:t>
            </a:r>
            <a:r>
              <a:rPr lang="de-CH" sz="1600" dirty="0" err="1">
                <a:sym typeface="Wingdings" panose="05000000000000000000" pitchFamily="2" charset="2"/>
              </a:rPr>
              <a:t>easily</a:t>
            </a:r>
            <a:r>
              <a:rPr lang="de-CH" sz="1600" dirty="0">
                <a:sym typeface="Wingdings" panose="05000000000000000000" pitchFamily="2" charset="2"/>
              </a:rPr>
              <a:t> </a:t>
            </a:r>
            <a:r>
              <a:rPr lang="de-CH" sz="1600" dirty="0" err="1">
                <a:sym typeface="Wingdings" panose="05000000000000000000" pitchFamily="2" charset="2"/>
              </a:rPr>
              <a:t>exceed</a:t>
            </a:r>
            <a:r>
              <a:rPr lang="de-CH" sz="1600" dirty="0">
                <a:sym typeface="Wingdings" panose="05000000000000000000" pitchFamily="2" charset="2"/>
              </a:rPr>
              <a:t> 2000°C </a:t>
            </a:r>
            <a:r>
              <a:rPr lang="de-CH" sz="1600" dirty="0" err="1">
                <a:sym typeface="Wingdings" panose="05000000000000000000" pitchFamily="2" charset="2"/>
              </a:rPr>
              <a:t>locally</a:t>
            </a:r>
            <a:endParaRPr lang="de-CH" sz="1600" dirty="0">
              <a:sym typeface="Wingdings" panose="05000000000000000000" pitchFamily="2" charset="2"/>
            </a:endParaRPr>
          </a:p>
          <a:p>
            <a:pPr lvl="1"/>
            <a:r>
              <a:rPr lang="de-CH" sz="1600" dirty="0">
                <a:sym typeface="Wingdings" panose="05000000000000000000" pitchFamily="2" charset="2"/>
              </a:rPr>
              <a:t>Loss </a:t>
            </a:r>
            <a:r>
              <a:rPr lang="de-CH" sz="1600" dirty="0" err="1">
                <a:sym typeface="Wingdings" panose="05000000000000000000" pitchFamily="2" charset="2"/>
              </a:rPr>
              <a:t>of</a:t>
            </a:r>
            <a:r>
              <a:rPr lang="de-CH" sz="1600" dirty="0">
                <a:sym typeface="Wingdings" panose="05000000000000000000" pitchFamily="2" charset="2"/>
              </a:rPr>
              <a:t> N </a:t>
            </a:r>
            <a:r>
              <a:rPr lang="de-CH" sz="1600" dirty="0" err="1">
                <a:sym typeface="Wingdings" panose="05000000000000000000" pitchFamily="2" charset="2"/>
              </a:rPr>
              <a:t>expected</a:t>
            </a:r>
            <a:r>
              <a:rPr lang="de-CH" sz="1600" dirty="0">
                <a:sym typeface="Wingdings" panose="05000000000000000000" pitchFamily="2" charset="2"/>
              </a:rPr>
              <a:t> </a:t>
            </a:r>
            <a:r>
              <a:rPr lang="de-CH" sz="1600" dirty="0" err="1">
                <a:sym typeface="Wingdings" panose="05000000000000000000" pitchFamily="2" charset="2"/>
              </a:rPr>
              <a:t>during</a:t>
            </a:r>
            <a:r>
              <a:rPr lang="de-CH" sz="1600" dirty="0">
                <a:sym typeface="Wingdings" panose="05000000000000000000" pitchFamily="2" charset="2"/>
              </a:rPr>
              <a:t> </a:t>
            </a:r>
            <a:r>
              <a:rPr lang="de-CH" sz="1600" dirty="0" err="1">
                <a:sym typeface="Wingdings" panose="05000000000000000000" pitchFamily="2" charset="2"/>
              </a:rPr>
              <a:t>melting</a:t>
            </a:r>
            <a:endParaRPr lang="de-CH" sz="1600" dirty="0">
              <a:sym typeface="Wingdings" panose="05000000000000000000" pitchFamily="2" charset="2"/>
            </a:endParaRPr>
          </a:p>
          <a:p>
            <a:r>
              <a:rPr lang="de-CH" sz="1800" dirty="0" err="1"/>
              <a:t>Amount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lost N will </a:t>
            </a:r>
            <a:r>
              <a:rPr lang="de-CH" sz="1800" dirty="0" err="1"/>
              <a:t>be</a:t>
            </a:r>
            <a:r>
              <a:rPr lang="de-CH" sz="1800" dirty="0"/>
              <a:t> </a:t>
            </a:r>
            <a:r>
              <a:rPr lang="de-CH" sz="1800" dirty="0" err="1"/>
              <a:t>depending</a:t>
            </a:r>
            <a:r>
              <a:rPr lang="de-CH" sz="1800" dirty="0"/>
              <a:t> on </a:t>
            </a:r>
            <a:r>
              <a:rPr lang="de-CH" sz="1800" dirty="0" err="1"/>
              <a:t>melt</a:t>
            </a:r>
            <a:r>
              <a:rPr lang="de-CH" sz="1800" dirty="0"/>
              <a:t> </a:t>
            </a:r>
            <a:r>
              <a:rPr lang="de-CH" sz="1800" dirty="0" err="1"/>
              <a:t>pool</a:t>
            </a:r>
            <a:r>
              <a:rPr lang="de-CH" sz="1800" dirty="0"/>
              <a:t> </a:t>
            </a:r>
            <a:r>
              <a:rPr lang="de-CH" sz="1800" dirty="0" err="1"/>
              <a:t>lifetime</a:t>
            </a:r>
            <a:r>
              <a:rPr lang="de-CH" sz="1800" dirty="0"/>
              <a:t>, i.e. </a:t>
            </a:r>
            <a:r>
              <a:rPr lang="de-CH" sz="1800" dirty="0" err="1"/>
              <a:t>melt</a:t>
            </a:r>
            <a:r>
              <a:rPr lang="de-CH" sz="1800" dirty="0"/>
              <a:t> </a:t>
            </a:r>
            <a:r>
              <a:rPr lang="de-CH" sz="1800" dirty="0" err="1"/>
              <a:t>pool</a:t>
            </a:r>
            <a:r>
              <a:rPr lang="de-CH" sz="1800" dirty="0"/>
              <a:t> </a:t>
            </a:r>
            <a:r>
              <a:rPr lang="de-CH" sz="1800" dirty="0" err="1"/>
              <a:t>size</a:t>
            </a:r>
            <a:endParaRPr lang="de-CH" sz="1800" dirty="0"/>
          </a:p>
          <a:p>
            <a:r>
              <a:rPr lang="de-CH" sz="1800" dirty="0"/>
              <a:t>The </a:t>
            </a:r>
            <a:r>
              <a:rPr lang="de-CH" sz="1800" dirty="0" err="1"/>
              <a:t>melt</a:t>
            </a:r>
            <a:r>
              <a:rPr lang="de-CH" sz="1800" dirty="0"/>
              <a:t> </a:t>
            </a:r>
            <a:r>
              <a:rPr lang="de-CH" sz="1800" dirty="0" err="1"/>
              <a:t>pool</a:t>
            </a:r>
            <a:r>
              <a:rPr lang="de-CH" sz="1800" dirty="0"/>
              <a:t> </a:t>
            </a:r>
            <a:r>
              <a:rPr lang="de-CH" sz="1800" dirty="0" err="1"/>
              <a:t>size</a:t>
            </a:r>
            <a:r>
              <a:rPr lang="de-CH" sz="1800" dirty="0"/>
              <a:t> </a:t>
            </a:r>
            <a:r>
              <a:rPr lang="de-CH" sz="1800" dirty="0" err="1"/>
              <a:t>is</a:t>
            </a:r>
            <a:r>
              <a:rPr lang="de-CH" sz="1800" dirty="0"/>
              <a:t> a </a:t>
            </a:r>
            <a:r>
              <a:rPr lang="de-CH" sz="1800" dirty="0" err="1"/>
              <a:t>function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VED</a:t>
            </a:r>
          </a:p>
          <a:p>
            <a:pPr lvl="1"/>
            <a:r>
              <a:rPr lang="de-CH" sz="1600" dirty="0"/>
              <a:t>Can </a:t>
            </a:r>
            <a:r>
              <a:rPr lang="de-CH" sz="1600" dirty="0" err="1"/>
              <a:t>the</a:t>
            </a:r>
            <a:r>
              <a:rPr lang="de-CH" sz="1600" dirty="0"/>
              <a:t> </a:t>
            </a:r>
            <a:r>
              <a:rPr lang="de-CH" sz="1600" dirty="0" err="1"/>
              <a:t>amount</a:t>
            </a:r>
            <a:r>
              <a:rPr lang="de-CH" sz="1600" dirty="0"/>
              <a:t> </a:t>
            </a:r>
            <a:r>
              <a:rPr lang="de-CH" sz="1600" dirty="0" err="1"/>
              <a:t>of</a:t>
            </a:r>
            <a:r>
              <a:rPr lang="de-CH" sz="1600" dirty="0"/>
              <a:t> lost N </a:t>
            </a:r>
            <a:r>
              <a:rPr lang="de-CH" sz="1600" dirty="0" err="1"/>
              <a:t>be</a:t>
            </a:r>
            <a:r>
              <a:rPr lang="de-CH" sz="1600" dirty="0"/>
              <a:t> </a:t>
            </a:r>
            <a:r>
              <a:rPr lang="de-CH" sz="1600" dirty="0" err="1"/>
              <a:t>controlled</a:t>
            </a:r>
            <a:r>
              <a:rPr lang="de-CH" sz="1600" dirty="0"/>
              <a:t> </a:t>
            </a:r>
            <a:r>
              <a:rPr lang="de-CH" sz="1600" dirty="0" err="1"/>
              <a:t>with</a:t>
            </a:r>
            <a:r>
              <a:rPr lang="de-CH" sz="1600" dirty="0"/>
              <a:t> </a:t>
            </a:r>
            <a:r>
              <a:rPr lang="de-CH" sz="1600" dirty="0" err="1"/>
              <a:t>the</a:t>
            </a:r>
            <a:r>
              <a:rPr lang="de-CH" sz="1600" dirty="0"/>
              <a:t> VED?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444208" y="4510127"/>
            <a:ext cx="23262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Fe-16Cr-13Mn-3Mo-0.07C-(0…1)N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419434" y="4731990"/>
            <a:ext cx="37016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/>
              <a:t>/A. Arabi-Hashemi et al., </a:t>
            </a:r>
            <a:r>
              <a:rPr lang="de-CH" sz="1000" dirty="0" err="1"/>
              <a:t>Appl</a:t>
            </a:r>
            <a:r>
              <a:rPr lang="de-CH" sz="1000" dirty="0"/>
              <a:t>. Mater. Today 18 (2020) 100512/</a:t>
            </a:r>
          </a:p>
        </p:txBody>
      </p:sp>
    </p:spTree>
    <p:extLst>
      <p:ext uri="{BB962C8B-B14F-4D97-AF65-F5344CB8AC3E}">
        <p14:creationId xmlns:p14="http://schemas.microsoft.com/office/powerpoint/2010/main" val="219870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400" dirty="0" err="1"/>
              <a:t>Microstructure</a:t>
            </a:r>
            <a:r>
              <a:rPr lang="de-CH" sz="2400" dirty="0"/>
              <a:t> </a:t>
            </a:r>
            <a:r>
              <a:rPr lang="de-CH" sz="2400" dirty="0" err="1"/>
              <a:t>control</a:t>
            </a:r>
            <a:r>
              <a:rPr lang="de-CH" sz="2400" dirty="0"/>
              <a:t> in high-N </a:t>
            </a:r>
            <a:r>
              <a:rPr lang="de-CH" sz="2400" dirty="0" err="1"/>
              <a:t>steel</a:t>
            </a:r>
            <a:br>
              <a:rPr lang="de-CH" sz="2400" dirty="0"/>
            </a:br>
            <a:r>
              <a:rPr lang="de-CH" sz="2000" i="1" dirty="0" err="1">
                <a:solidFill>
                  <a:srgbClr val="00B0F0"/>
                </a:solidFill>
              </a:rPr>
              <a:t>Thermodynamic</a:t>
            </a:r>
            <a:r>
              <a:rPr lang="de-CH" sz="2000" i="1" dirty="0">
                <a:solidFill>
                  <a:srgbClr val="00B0F0"/>
                </a:solidFill>
              </a:rPr>
              <a:t> </a:t>
            </a:r>
            <a:r>
              <a:rPr lang="de-CH" sz="2000" i="1" dirty="0" err="1">
                <a:solidFill>
                  <a:srgbClr val="00B0F0"/>
                </a:solidFill>
              </a:rPr>
              <a:t>simulations</a:t>
            </a:r>
            <a:r>
              <a:rPr lang="de-CH" sz="2000" i="1" dirty="0">
                <a:solidFill>
                  <a:srgbClr val="00B0F0"/>
                </a:solidFill>
              </a:rPr>
              <a:t> </a:t>
            </a:r>
            <a:r>
              <a:rPr lang="de-CH" sz="2000" i="1" dirty="0" err="1">
                <a:solidFill>
                  <a:srgbClr val="00B0F0"/>
                </a:solidFill>
              </a:rPr>
              <a:t>including</a:t>
            </a:r>
            <a:r>
              <a:rPr lang="de-CH" sz="2000" i="1" dirty="0">
                <a:solidFill>
                  <a:srgbClr val="00B0F0"/>
                </a:solidFill>
              </a:rPr>
              <a:t> gas </a:t>
            </a:r>
            <a:r>
              <a:rPr lang="de-CH" sz="2000" i="1" dirty="0" err="1">
                <a:solidFill>
                  <a:srgbClr val="00B0F0"/>
                </a:solidFill>
              </a:rPr>
              <a:t>phase</a:t>
            </a:r>
            <a:endParaRPr lang="de-CH" sz="2400" i="1" dirty="0">
              <a:solidFill>
                <a:srgbClr val="00B0F0"/>
              </a:solidFill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395536" y="1131590"/>
            <a:ext cx="5118620" cy="25922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dirty="0" err="1"/>
              <a:t>Decreasing</a:t>
            </a:r>
            <a:r>
              <a:rPr lang="de-CH" sz="1800" dirty="0"/>
              <a:t> </a:t>
            </a:r>
            <a:r>
              <a:rPr lang="de-CH" sz="1800" dirty="0" err="1"/>
              <a:t>solubilty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N </a:t>
            </a:r>
            <a:r>
              <a:rPr lang="de-CH" sz="1800" dirty="0" err="1"/>
              <a:t>with</a:t>
            </a:r>
            <a:r>
              <a:rPr lang="de-CH" sz="1800" dirty="0"/>
              <a:t> </a:t>
            </a:r>
            <a:r>
              <a:rPr lang="de-CH" sz="1800" dirty="0" err="1"/>
              <a:t>increasing</a:t>
            </a:r>
            <a:r>
              <a:rPr lang="de-CH" sz="1800" dirty="0"/>
              <a:t> T</a:t>
            </a:r>
          </a:p>
          <a:p>
            <a:pPr lvl="1"/>
            <a:r>
              <a:rPr lang="de-CH" sz="1600" dirty="0" err="1">
                <a:sym typeface="Wingdings" panose="05000000000000000000" pitchFamily="2" charset="2"/>
              </a:rPr>
              <a:t>Temperatures</a:t>
            </a:r>
            <a:r>
              <a:rPr lang="de-CH" sz="1600" dirty="0">
                <a:sym typeface="Wingdings" panose="05000000000000000000" pitchFamily="2" charset="2"/>
              </a:rPr>
              <a:t> </a:t>
            </a:r>
            <a:r>
              <a:rPr lang="de-CH" sz="1600" dirty="0" err="1">
                <a:sym typeface="Wingdings" panose="05000000000000000000" pitchFamily="2" charset="2"/>
              </a:rPr>
              <a:t>can</a:t>
            </a:r>
            <a:r>
              <a:rPr lang="de-CH" sz="1600" dirty="0">
                <a:sym typeface="Wingdings" panose="05000000000000000000" pitchFamily="2" charset="2"/>
              </a:rPr>
              <a:t> </a:t>
            </a:r>
            <a:r>
              <a:rPr lang="de-CH" sz="1600" dirty="0" err="1">
                <a:sym typeface="Wingdings" panose="05000000000000000000" pitchFamily="2" charset="2"/>
              </a:rPr>
              <a:t>easily</a:t>
            </a:r>
            <a:r>
              <a:rPr lang="de-CH" sz="1600" dirty="0">
                <a:sym typeface="Wingdings" panose="05000000000000000000" pitchFamily="2" charset="2"/>
              </a:rPr>
              <a:t> </a:t>
            </a:r>
            <a:r>
              <a:rPr lang="de-CH" sz="1600" dirty="0" err="1">
                <a:sym typeface="Wingdings" panose="05000000000000000000" pitchFamily="2" charset="2"/>
              </a:rPr>
              <a:t>exceed</a:t>
            </a:r>
            <a:r>
              <a:rPr lang="de-CH" sz="1600" dirty="0">
                <a:sym typeface="Wingdings" panose="05000000000000000000" pitchFamily="2" charset="2"/>
              </a:rPr>
              <a:t> 2000°C </a:t>
            </a:r>
            <a:r>
              <a:rPr lang="de-CH" sz="1600" dirty="0" err="1">
                <a:sym typeface="Wingdings" panose="05000000000000000000" pitchFamily="2" charset="2"/>
              </a:rPr>
              <a:t>locally</a:t>
            </a:r>
            <a:endParaRPr lang="de-CH" sz="1600" dirty="0">
              <a:sym typeface="Wingdings" panose="05000000000000000000" pitchFamily="2" charset="2"/>
            </a:endParaRPr>
          </a:p>
          <a:p>
            <a:pPr lvl="1"/>
            <a:r>
              <a:rPr lang="de-CH" sz="1600" dirty="0">
                <a:sym typeface="Wingdings" panose="05000000000000000000" pitchFamily="2" charset="2"/>
              </a:rPr>
              <a:t>Loss </a:t>
            </a:r>
            <a:r>
              <a:rPr lang="de-CH" sz="1600" dirty="0" err="1">
                <a:sym typeface="Wingdings" panose="05000000000000000000" pitchFamily="2" charset="2"/>
              </a:rPr>
              <a:t>of</a:t>
            </a:r>
            <a:r>
              <a:rPr lang="de-CH" sz="1600" dirty="0">
                <a:sym typeface="Wingdings" panose="05000000000000000000" pitchFamily="2" charset="2"/>
              </a:rPr>
              <a:t> N </a:t>
            </a:r>
            <a:r>
              <a:rPr lang="de-CH" sz="1600" dirty="0" err="1">
                <a:sym typeface="Wingdings" panose="05000000000000000000" pitchFamily="2" charset="2"/>
              </a:rPr>
              <a:t>expected</a:t>
            </a:r>
            <a:r>
              <a:rPr lang="de-CH" sz="1600" dirty="0">
                <a:sym typeface="Wingdings" panose="05000000000000000000" pitchFamily="2" charset="2"/>
              </a:rPr>
              <a:t> </a:t>
            </a:r>
            <a:r>
              <a:rPr lang="de-CH" sz="1600" dirty="0" err="1">
                <a:sym typeface="Wingdings" panose="05000000000000000000" pitchFamily="2" charset="2"/>
              </a:rPr>
              <a:t>during</a:t>
            </a:r>
            <a:r>
              <a:rPr lang="de-CH" sz="1600" dirty="0">
                <a:sym typeface="Wingdings" panose="05000000000000000000" pitchFamily="2" charset="2"/>
              </a:rPr>
              <a:t> </a:t>
            </a:r>
            <a:r>
              <a:rPr lang="de-CH" sz="1600" dirty="0" err="1">
                <a:sym typeface="Wingdings" panose="05000000000000000000" pitchFamily="2" charset="2"/>
              </a:rPr>
              <a:t>melting</a:t>
            </a:r>
            <a:endParaRPr lang="de-CH" sz="1600" dirty="0">
              <a:sym typeface="Wingdings" panose="05000000000000000000" pitchFamily="2" charset="2"/>
            </a:endParaRPr>
          </a:p>
          <a:p>
            <a:r>
              <a:rPr lang="de-CH" sz="1800" dirty="0" err="1"/>
              <a:t>Amount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lost N will </a:t>
            </a:r>
            <a:r>
              <a:rPr lang="de-CH" sz="1800" dirty="0" err="1"/>
              <a:t>be</a:t>
            </a:r>
            <a:r>
              <a:rPr lang="de-CH" sz="1800" dirty="0"/>
              <a:t> </a:t>
            </a:r>
            <a:r>
              <a:rPr lang="de-CH" sz="1800" dirty="0" err="1"/>
              <a:t>depending</a:t>
            </a:r>
            <a:r>
              <a:rPr lang="de-CH" sz="1800" dirty="0"/>
              <a:t> on </a:t>
            </a:r>
            <a:r>
              <a:rPr lang="de-CH" sz="1800" dirty="0" err="1"/>
              <a:t>melt</a:t>
            </a:r>
            <a:r>
              <a:rPr lang="de-CH" sz="1800" dirty="0"/>
              <a:t> </a:t>
            </a:r>
            <a:r>
              <a:rPr lang="de-CH" sz="1800" dirty="0" err="1"/>
              <a:t>pool</a:t>
            </a:r>
            <a:r>
              <a:rPr lang="de-CH" sz="1800" dirty="0"/>
              <a:t> </a:t>
            </a:r>
            <a:r>
              <a:rPr lang="de-CH" sz="1800" dirty="0" err="1"/>
              <a:t>lifetime</a:t>
            </a:r>
            <a:r>
              <a:rPr lang="de-CH" sz="1800" dirty="0"/>
              <a:t>, i.e. </a:t>
            </a:r>
            <a:r>
              <a:rPr lang="de-CH" sz="1800" dirty="0" err="1"/>
              <a:t>melt</a:t>
            </a:r>
            <a:r>
              <a:rPr lang="de-CH" sz="1800" dirty="0"/>
              <a:t> </a:t>
            </a:r>
            <a:r>
              <a:rPr lang="de-CH" sz="1800" dirty="0" err="1"/>
              <a:t>pool</a:t>
            </a:r>
            <a:r>
              <a:rPr lang="de-CH" sz="1800" dirty="0"/>
              <a:t> </a:t>
            </a:r>
            <a:r>
              <a:rPr lang="de-CH" sz="1800" dirty="0" err="1"/>
              <a:t>size</a:t>
            </a:r>
            <a:endParaRPr lang="de-CH" sz="1800" dirty="0"/>
          </a:p>
          <a:p>
            <a:r>
              <a:rPr lang="de-CH" sz="1800" dirty="0"/>
              <a:t>The </a:t>
            </a:r>
            <a:r>
              <a:rPr lang="de-CH" sz="1800" dirty="0" err="1"/>
              <a:t>melt</a:t>
            </a:r>
            <a:r>
              <a:rPr lang="de-CH" sz="1800" dirty="0"/>
              <a:t> </a:t>
            </a:r>
            <a:r>
              <a:rPr lang="de-CH" sz="1800" dirty="0" err="1"/>
              <a:t>pool</a:t>
            </a:r>
            <a:r>
              <a:rPr lang="de-CH" sz="1800" dirty="0"/>
              <a:t> </a:t>
            </a:r>
            <a:r>
              <a:rPr lang="de-CH" sz="1800" dirty="0" err="1"/>
              <a:t>size</a:t>
            </a:r>
            <a:r>
              <a:rPr lang="de-CH" sz="1800" dirty="0"/>
              <a:t> </a:t>
            </a:r>
            <a:r>
              <a:rPr lang="de-CH" sz="1800" dirty="0" err="1"/>
              <a:t>is</a:t>
            </a:r>
            <a:r>
              <a:rPr lang="de-CH" sz="1800" dirty="0"/>
              <a:t> a </a:t>
            </a:r>
            <a:r>
              <a:rPr lang="de-CH" sz="1800" dirty="0" err="1"/>
              <a:t>function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VED</a:t>
            </a:r>
          </a:p>
          <a:p>
            <a:pPr lvl="1"/>
            <a:r>
              <a:rPr lang="de-CH" sz="1600" dirty="0"/>
              <a:t>Can </a:t>
            </a:r>
            <a:r>
              <a:rPr lang="de-CH" sz="1600" dirty="0" err="1"/>
              <a:t>the</a:t>
            </a:r>
            <a:r>
              <a:rPr lang="de-CH" sz="1600" dirty="0"/>
              <a:t> </a:t>
            </a:r>
            <a:r>
              <a:rPr lang="de-CH" sz="1600" dirty="0" err="1"/>
              <a:t>amount</a:t>
            </a:r>
            <a:r>
              <a:rPr lang="de-CH" sz="1600" dirty="0"/>
              <a:t> </a:t>
            </a:r>
            <a:r>
              <a:rPr lang="de-CH" sz="1600" dirty="0" err="1"/>
              <a:t>of</a:t>
            </a:r>
            <a:r>
              <a:rPr lang="de-CH" sz="1600" dirty="0"/>
              <a:t> lost N </a:t>
            </a:r>
            <a:r>
              <a:rPr lang="de-CH" sz="1600" dirty="0" err="1"/>
              <a:t>be</a:t>
            </a:r>
            <a:r>
              <a:rPr lang="de-CH" sz="1600" dirty="0"/>
              <a:t> </a:t>
            </a:r>
            <a:r>
              <a:rPr lang="de-CH" sz="1600" dirty="0" err="1"/>
              <a:t>controlled</a:t>
            </a:r>
            <a:r>
              <a:rPr lang="de-CH" sz="1600" dirty="0"/>
              <a:t> </a:t>
            </a:r>
            <a:r>
              <a:rPr lang="de-CH" sz="1600" dirty="0" err="1"/>
              <a:t>with</a:t>
            </a:r>
            <a:r>
              <a:rPr lang="de-CH" sz="1600" dirty="0"/>
              <a:t> </a:t>
            </a:r>
            <a:r>
              <a:rPr lang="de-CH" sz="1600" dirty="0" err="1"/>
              <a:t>the</a:t>
            </a:r>
            <a:r>
              <a:rPr lang="de-CH" sz="1600" dirty="0"/>
              <a:t> VED?</a:t>
            </a:r>
          </a:p>
          <a:p>
            <a:r>
              <a:rPr lang="de-CH" sz="1800" dirty="0"/>
              <a:t>Rapid </a:t>
            </a:r>
            <a:r>
              <a:rPr lang="de-CH" sz="1800" dirty="0" err="1"/>
              <a:t>solidification</a:t>
            </a:r>
            <a:r>
              <a:rPr lang="de-CH" sz="1800" dirty="0"/>
              <a:t> </a:t>
            </a:r>
            <a:r>
              <a:rPr lang="de-CH" sz="1800" dirty="0" err="1"/>
              <a:t>leads</a:t>
            </a:r>
            <a:r>
              <a:rPr lang="de-CH" sz="1800" dirty="0"/>
              <a:t> </a:t>
            </a:r>
            <a:r>
              <a:rPr lang="de-CH" sz="1800" dirty="0" err="1"/>
              <a:t>to</a:t>
            </a:r>
            <a:r>
              <a:rPr lang="de-CH" sz="1800" dirty="0"/>
              <a:t> </a:t>
            </a:r>
            <a:r>
              <a:rPr lang="de-CH" sz="1800" dirty="0" err="1"/>
              <a:t>stabilization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</a:t>
            </a:r>
            <a:r>
              <a:rPr lang="de-CH" sz="1800" dirty="0" err="1"/>
              <a:t>fcc</a:t>
            </a:r>
            <a:r>
              <a:rPr lang="de-CH" sz="1800" dirty="0"/>
              <a:t> at </a:t>
            </a:r>
            <a:r>
              <a:rPr lang="de-CH" sz="1800" dirty="0" err="1"/>
              <a:t>higher</a:t>
            </a:r>
            <a:r>
              <a:rPr lang="de-CH" sz="1800" dirty="0"/>
              <a:t> N </a:t>
            </a:r>
            <a:r>
              <a:rPr lang="de-CH" sz="1800" dirty="0" err="1"/>
              <a:t>contents</a:t>
            </a:r>
            <a:endParaRPr lang="de-CH" sz="1800" dirty="0"/>
          </a:p>
          <a:p>
            <a:endParaRPr lang="de-CH" sz="1800" dirty="0"/>
          </a:p>
        </p:txBody>
      </p:sp>
      <p:pic>
        <p:nvPicPr>
          <p:cNvPr id="2050" name="Picture 2" descr="G:\204Group_Leinenbach\Projects\KTI_Hempel\Paper\Plots\N-Concentration\N_vs._EnergyDensi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79866"/>
            <a:ext cx="3240360" cy="269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419434" y="4731990"/>
            <a:ext cx="37016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/>
              <a:t>/A. Arabi-Hashemi et al., </a:t>
            </a:r>
            <a:r>
              <a:rPr lang="de-CH" sz="1000" dirty="0" err="1"/>
              <a:t>Appl</a:t>
            </a:r>
            <a:r>
              <a:rPr lang="de-CH" sz="1000" dirty="0"/>
              <a:t>. Mater. Today 18 (2020) 100512/</a:t>
            </a:r>
          </a:p>
        </p:txBody>
      </p:sp>
    </p:spTree>
    <p:extLst>
      <p:ext uri="{BB962C8B-B14F-4D97-AF65-F5344CB8AC3E}">
        <p14:creationId xmlns:p14="http://schemas.microsoft.com/office/powerpoint/2010/main" val="221922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400" dirty="0" err="1"/>
              <a:t>Microstructure</a:t>
            </a:r>
            <a:r>
              <a:rPr lang="de-CH" sz="2400" dirty="0"/>
              <a:t> </a:t>
            </a:r>
            <a:r>
              <a:rPr lang="de-CH" sz="2400" dirty="0" err="1"/>
              <a:t>control</a:t>
            </a:r>
            <a:r>
              <a:rPr lang="de-CH" sz="2400" dirty="0"/>
              <a:t> in high-N </a:t>
            </a:r>
            <a:r>
              <a:rPr lang="de-CH" sz="2400" dirty="0" err="1"/>
              <a:t>steel</a:t>
            </a:r>
            <a:endParaRPr lang="de-CH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384584"/>
            <a:ext cx="5830009" cy="2438155"/>
          </a:xfrm>
          <a:prstGeom prst="rect">
            <a:avLst/>
          </a:prstGeo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433016" y="771550"/>
            <a:ext cx="8162485" cy="129614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dirty="0"/>
              <a:t>bcc </a:t>
            </a:r>
            <a:r>
              <a:rPr lang="de-CH" sz="1800" dirty="0" err="1"/>
              <a:t>is</a:t>
            </a:r>
            <a:r>
              <a:rPr lang="de-CH" sz="1800" dirty="0"/>
              <a:t> </a:t>
            </a:r>
            <a:r>
              <a:rPr lang="de-CH" sz="1800" dirty="0" err="1"/>
              <a:t>ferromagnetic</a:t>
            </a:r>
            <a:r>
              <a:rPr lang="de-CH" sz="1800" dirty="0"/>
              <a:t>; </a:t>
            </a:r>
            <a:r>
              <a:rPr lang="de-CH" sz="1800" dirty="0" err="1"/>
              <a:t>fcc</a:t>
            </a:r>
            <a:r>
              <a:rPr lang="de-CH" sz="1800" dirty="0"/>
              <a:t> </a:t>
            </a:r>
            <a:r>
              <a:rPr lang="de-CH" sz="1800" dirty="0" err="1"/>
              <a:t>is</a:t>
            </a:r>
            <a:r>
              <a:rPr lang="de-CH" sz="1800" dirty="0"/>
              <a:t> </a:t>
            </a:r>
            <a:r>
              <a:rPr lang="de-CH" sz="1800" dirty="0" err="1"/>
              <a:t>paramagnetic</a:t>
            </a:r>
            <a:r>
              <a:rPr lang="de-CH" sz="1800" dirty="0"/>
              <a:t> </a:t>
            </a:r>
            <a:endParaRPr lang="de-CH" sz="1800" dirty="0">
              <a:sym typeface="Wingdings" panose="05000000000000000000" pitchFamily="2" charset="2"/>
            </a:endParaRPr>
          </a:p>
          <a:p>
            <a:r>
              <a:rPr lang="de-CH" sz="1800" dirty="0" err="1">
                <a:sym typeface="Wingdings" panose="05000000000000000000" pitchFamily="2" charset="2"/>
              </a:rPr>
              <a:t>Magnetization</a:t>
            </a:r>
            <a:r>
              <a:rPr lang="de-CH" sz="1800" dirty="0">
                <a:sym typeface="Wingdings" panose="05000000000000000000" pitchFamily="2" charset="2"/>
              </a:rPr>
              <a:t> </a:t>
            </a:r>
            <a:r>
              <a:rPr lang="de-CH" sz="1800" dirty="0" err="1">
                <a:sym typeface="Wingdings" panose="05000000000000000000" pitchFamily="2" charset="2"/>
              </a:rPr>
              <a:t>is</a:t>
            </a:r>
            <a:r>
              <a:rPr lang="de-CH" sz="1800" dirty="0">
                <a:sym typeface="Wingdings" panose="05000000000000000000" pitchFamily="2" charset="2"/>
              </a:rPr>
              <a:t> a </a:t>
            </a:r>
            <a:r>
              <a:rPr lang="de-CH" sz="1800" dirty="0" err="1">
                <a:sym typeface="Wingdings" panose="05000000000000000000" pitchFamily="2" charset="2"/>
              </a:rPr>
              <a:t>function</a:t>
            </a:r>
            <a:r>
              <a:rPr lang="de-CH" sz="1800" dirty="0">
                <a:sym typeface="Wingdings" panose="05000000000000000000" pitchFamily="2" charset="2"/>
              </a:rPr>
              <a:t> </a:t>
            </a:r>
            <a:r>
              <a:rPr lang="de-CH" sz="1800" dirty="0" err="1">
                <a:sym typeface="Wingdings" panose="05000000000000000000" pitchFamily="2" charset="2"/>
              </a:rPr>
              <a:t>of</a:t>
            </a:r>
            <a:r>
              <a:rPr lang="de-CH" sz="1800" dirty="0">
                <a:sym typeface="Wingdings" panose="05000000000000000000" pitchFamily="2" charset="2"/>
              </a:rPr>
              <a:t> </a:t>
            </a:r>
            <a:r>
              <a:rPr lang="de-CH" sz="1800" dirty="0" err="1">
                <a:sym typeface="Wingdings" panose="05000000000000000000" pitchFamily="2" charset="2"/>
              </a:rPr>
              <a:t>amount</a:t>
            </a:r>
            <a:r>
              <a:rPr lang="de-CH" sz="1800" dirty="0">
                <a:sym typeface="Wingdings" panose="05000000000000000000" pitchFamily="2" charset="2"/>
              </a:rPr>
              <a:t> </a:t>
            </a:r>
            <a:r>
              <a:rPr lang="de-CH" sz="1800" dirty="0" err="1">
                <a:sym typeface="Wingdings" panose="05000000000000000000" pitchFamily="2" charset="2"/>
              </a:rPr>
              <a:t>of</a:t>
            </a:r>
            <a:r>
              <a:rPr lang="de-CH" sz="1800" dirty="0">
                <a:sym typeface="Wingdings" panose="05000000000000000000" pitchFamily="2" charset="2"/>
              </a:rPr>
              <a:t> bcc </a:t>
            </a:r>
          </a:p>
          <a:p>
            <a:pPr lvl="1"/>
            <a:r>
              <a:rPr lang="de-CH" sz="1600" dirty="0">
                <a:sym typeface="Wingdings" panose="05000000000000000000" pitchFamily="2" charset="2"/>
              </a:rPr>
              <a:t>Thus a </a:t>
            </a:r>
            <a:r>
              <a:rPr lang="de-CH" sz="1600" dirty="0" err="1">
                <a:sym typeface="Wingdings" panose="05000000000000000000" pitchFamily="2" charset="2"/>
              </a:rPr>
              <a:t>function</a:t>
            </a:r>
            <a:r>
              <a:rPr lang="de-CH" sz="1600" dirty="0">
                <a:sym typeface="Wingdings" panose="05000000000000000000" pitchFamily="2" charset="2"/>
              </a:rPr>
              <a:t> </a:t>
            </a:r>
            <a:r>
              <a:rPr lang="de-CH" sz="1600" dirty="0" err="1">
                <a:sym typeface="Wingdings" panose="05000000000000000000" pitchFamily="2" charset="2"/>
              </a:rPr>
              <a:t>of</a:t>
            </a:r>
            <a:r>
              <a:rPr lang="de-CH" sz="1600" dirty="0">
                <a:sym typeface="Wingdings" panose="05000000000000000000" pitchFamily="2" charset="2"/>
              </a:rPr>
              <a:t> </a:t>
            </a:r>
            <a:r>
              <a:rPr lang="de-CH" sz="1600" dirty="0" err="1">
                <a:sym typeface="Wingdings" panose="05000000000000000000" pitchFamily="2" charset="2"/>
              </a:rPr>
              <a:t>amount</a:t>
            </a:r>
            <a:r>
              <a:rPr lang="de-CH" sz="1600" dirty="0">
                <a:sym typeface="Wingdings" panose="05000000000000000000" pitchFamily="2" charset="2"/>
              </a:rPr>
              <a:t> </a:t>
            </a:r>
            <a:r>
              <a:rPr lang="de-CH" sz="1600" dirty="0" err="1">
                <a:sym typeface="Wingdings" panose="05000000000000000000" pitchFamily="2" charset="2"/>
              </a:rPr>
              <a:t>of</a:t>
            </a:r>
            <a:r>
              <a:rPr lang="de-CH" sz="1600" dirty="0">
                <a:sym typeface="Wingdings" panose="05000000000000000000" pitchFamily="2" charset="2"/>
              </a:rPr>
              <a:t> N</a:t>
            </a:r>
          </a:p>
          <a:p>
            <a:pPr lvl="1"/>
            <a:r>
              <a:rPr lang="de-CH" sz="1600" dirty="0">
                <a:sym typeface="Wingdings" panose="05000000000000000000" pitchFamily="2" charset="2"/>
              </a:rPr>
              <a:t>Thus a </a:t>
            </a:r>
            <a:r>
              <a:rPr lang="de-CH" sz="1600" dirty="0" err="1">
                <a:sym typeface="Wingdings" panose="05000000000000000000" pitchFamily="2" charset="2"/>
              </a:rPr>
              <a:t>function</a:t>
            </a:r>
            <a:r>
              <a:rPr lang="de-CH" sz="1600" dirty="0">
                <a:sym typeface="Wingdings" panose="05000000000000000000" pitchFamily="2" charset="2"/>
              </a:rPr>
              <a:t> </a:t>
            </a:r>
            <a:r>
              <a:rPr lang="de-CH" sz="1600" dirty="0" err="1">
                <a:sym typeface="Wingdings" panose="05000000000000000000" pitchFamily="2" charset="2"/>
              </a:rPr>
              <a:t>of</a:t>
            </a:r>
            <a:r>
              <a:rPr lang="de-CH" sz="1600" dirty="0">
                <a:sym typeface="Wingdings" panose="05000000000000000000" pitchFamily="2" charset="2"/>
              </a:rPr>
              <a:t> VED</a:t>
            </a:r>
          </a:p>
          <a:p>
            <a:pPr marL="0" indent="0">
              <a:buNone/>
            </a:pPr>
            <a:r>
              <a:rPr lang="de-CH" sz="18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de-CH" sz="1800" dirty="0">
                <a:sym typeface="Wingdings" panose="05000000000000000000" pitchFamily="2" charset="2"/>
              </a:rPr>
              <a:t> </a:t>
            </a:r>
            <a:r>
              <a:rPr lang="de-CH" sz="1800" dirty="0" err="1">
                <a:sym typeface="Wingdings" panose="05000000000000000000" pitchFamily="2" charset="2"/>
              </a:rPr>
              <a:t>It</a:t>
            </a:r>
            <a:r>
              <a:rPr lang="de-CH" sz="1800" dirty="0">
                <a:sym typeface="Wingdings" panose="05000000000000000000" pitchFamily="2" charset="2"/>
              </a:rPr>
              <a:t> </a:t>
            </a:r>
            <a:r>
              <a:rPr lang="de-CH" sz="1800" dirty="0" err="1">
                <a:sym typeface="Wingdings" panose="05000000000000000000" pitchFamily="2" charset="2"/>
              </a:rPr>
              <a:t>is</a:t>
            </a:r>
            <a:r>
              <a:rPr lang="de-CH" sz="1800" dirty="0">
                <a:sym typeface="Wingdings" panose="05000000000000000000" pitchFamily="2" charset="2"/>
              </a:rPr>
              <a:t> </a:t>
            </a:r>
            <a:r>
              <a:rPr lang="de-CH" sz="1800" dirty="0" err="1">
                <a:sym typeface="Wingdings" panose="05000000000000000000" pitchFamily="2" charset="2"/>
              </a:rPr>
              <a:t>possible</a:t>
            </a:r>
            <a:r>
              <a:rPr lang="de-CH" sz="1800" dirty="0">
                <a:sym typeface="Wingdings" panose="05000000000000000000" pitchFamily="2" charset="2"/>
              </a:rPr>
              <a:t> </a:t>
            </a:r>
            <a:r>
              <a:rPr lang="de-CH" sz="1800" dirty="0" err="1">
                <a:sym typeface="Wingdings" panose="05000000000000000000" pitchFamily="2" charset="2"/>
              </a:rPr>
              <a:t>to</a:t>
            </a:r>
            <a:r>
              <a:rPr lang="de-CH" sz="1800" dirty="0">
                <a:sym typeface="Wingdings" panose="05000000000000000000" pitchFamily="2" charset="2"/>
              </a:rPr>
              <a:t> </a:t>
            </a:r>
            <a:r>
              <a:rPr lang="de-CH" sz="1800" dirty="0" err="1">
                <a:sym typeface="Wingdings" panose="05000000000000000000" pitchFamily="2" charset="2"/>
              </a:rPr>
              <a:t>adjust</a:t>
            </a:r>
            <a:r>
              <a:rPr lang="de-CH" sz="1800" dirty="0">
                <a:sym typeface="Wingdings" panose="05000000000000000000" pitchFamily="2" charset="2"/>
              </a:rPr>
              <a:t> </a:t>
            </a:r>
            <a:r>
              <a:rPr lang="de-CH" sz="1800" dirty="0" err="1">
                <a:sym typeface="Wingdings" panose="05000000000000000000" pitchFamily="2" charset="2"/>
              </a:rPr>
              <a:t>the</a:t>
            </a:r>
            <a:r>
              <a:rPr lang="de-CH" sz="1800" dirty="0">
                <a:sym typeface="Wingdings" panose="05000000000000000000" pitchFamily="2" charset="2"/>
              </a:rPr>
              <a:t> </a:t>
            </a:r>
            <a:r>
              <a:rPr lang="de-CH" sz="1800" dirty="0" err="1">
                <a:sym typeface="Wingdings" panose="05000000000000000000" pitchFamily="2" charset="2"/>
              </a:rPr>
              <a:t>magnetic</a:t>
            </a:r>
            <a:r>
              <a:rPr lang="de-CH" sz="1800" dirty="0">
                <a:sym typeface="Wingdings" panose="05000000000000000000" pitchFamily="2" charset="2"/>
              </a:rPr>
              <a:t> </a:t>
            </a:r>
            <a:r>
              <a:rPr lang="de-CH" sz="1800" dirty="0" err="1">
                <a:sym typeface="Wingdings" panose="05000000000000000000" pitchFamily="2" charset="2"/>
              </a:rPr>
              <a:t>properties</a:t>
            </a:r>
            <a:r>
              <a:rPr lang="de-CH" sz="1800" dirty="0">
                <a:sym typeface="Wingdings" panose="05000000000000000000" pitchFamily="2" charset="2"/>
              </a:rPr>
              <a:t> </a:t>
            </a:r>
            <a:r>
              <a:rPr lang="de-CH" sz="1800" dirty="0" err="1">
                <a:sym typeface="Wingdings" panose="05000000000000000000" pitchFamily="2" charset="2"/>
              </a:rPr>
              <a:t>during</a:t>
            </a:r>
            <a:r>
              <a:rPr lang="de-CH" sz="1800" dirty="0">
                <a:sym typeface="Wingdings" panose="05000000000000000000" pitchFamily="2" charset="2"/>
              </a:rPr>
              <a:t> SLM!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442346" y="4796417"/>
            <a:ext cx="37016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/>
              <a:t>/A. Arabi-Hashemi et al., </a:t>
            </a:r>
            <a:r>
              <a:rPr lang="de-CH" sz="1000" dirty="0" err="1"/>
              <a:t>Appl</a:t>
            </a:r>
            <a:r>
              <a:rPr lang="de-CH" sz="1000" dirty="0"/>
              <a:t>. Mater. Today 18 (2020) 100512/</a:t>
            </a:r>
          </a:p>
        </p:txBody>
      </p:sp>
    </p:spTree>
    <p:extLst>
      <p:ext uri="{BB962C8B-B14F-4D97-AF65-F5344CB8AC3E}">
        <p14:creationId xmlns:p14="http://schemas.microsoft.com/office/powerpoint/2010/main" val="15404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2400" dirty="0" err="1"/>
              <a:t>Microstructure</a:t>
            </a:r>
            <a:r>
              <a:rPr lang="de-CH" sz="2400" dirty="0"/>
              <a:t> </a:t>
            </a:r>
            <a:r>
              <a:rPr lang="de-CH" sz="2400" dirty="0" err="1"/>
              <a:t>control</a:t>
            </a:r>
            <a:r>
              <a:rPr lang="de-CH" sz="2400" dirty="0"/>
              <a:t> in high-N </a:t>
            </a:r>
            <a:r>
              <a:rPr lang="de-CH" sz="2400" dirty="0" err="1"/>
              <a:t>steel</a:t>
            </a:r>
            <a:br>
              <a:rPr lang="de-CH" sz="2400" dirty="0"/>
            </a:br>
            <a:r>
              <a:rPr lang="de-CH" sz="2000" i="1" dirty="0">
                <a:solidFill>
                  <a:srgbClr val="00B0F0"/>
                </a:solidFill>
              </a:rPr>
              <a:t>3D </a:t>
            </a:r>
            <a:r>
              <a:rPr lang="de-CH" sz="2000" i="1" dirty="0" err="1">
                <a:solidFill>
                  <a:srgbClr val="00B0F0"/>
                </a:solidFill>
              </a:rPr>
              <a:t>magnetic</a:t>
            </a:r>
            <a:r>
              <a:rPr lang="de-CH" sz="2000" i="1" dirty="0">
                <a:solidFill>
                  <a:srgbClr val="00B0F0"/>
                </a:solidFill>
              </a:rPr>
              <a:t> </a:t>
            </a:r>
            <a:r>
              <a:rPr lang="de-CH" sz="2000" i="1" dirty="0" err="1">
                <a:solidFill>
                  <a:srgbClr val="00B0F0"/>
                </a:solidFill>
              </a:rPr>
              <a:t>patterning</a:t>
            </a:r>
            <a:endParaRPr lang="de-CH" sz="2400" dirty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624057" y="1005576"/>
            <a:ext cx="8162485" cy="129614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dirty="0" err="1"/>
              <a:t>Fabrication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a </a:t>
            </a:r>
            <a:r>
              <a:rPr lang="de-CH" sz="1800" dirty="0" err="1"/>
              <a:t>chess</a:t>
            </a:r>
            <a:r>
              <a:rPr lang="de-CH" sz="1800" dirty="0"/>
              <a:t> </a:t>
            </a:r>
            <a:r>
              <a:rPr lang="de-CH" sz="1800" dirty="0" err="1"/>
              <a:t>board</a:t>
            </a:r>
            <a:r>
              <a:rPr lang="de-CH" sz="1800" dirty="0"/>
              <a:t> </a:t>
            </a:r>
            <a:r>
              <a:rPr lang="de-CH" sz="1800" dirty="0" err="1"/>
              <a:t>pattern</a:t>
            </a:r>
            <a:endParaRPr lang="de-CH" sz="1800" dirty="0"/>
          </a:p>
          <a:p>
            <a:pPr lvl="1"/>
            <a:r>
              <a:rPr lang="de-CH" sz="1600" dirty="0" err="1"/>
              <a:t>red</a:t>
            </a:r>
            <a:r>
              <a:rPr lang="de-CH" sz="1600" dirty="0"/>
              <a:t>: VED=500 J/mm3; </a:t>
            </a:r>
            <a:r>
              <a:rPr lang="de-CH" sz="1600" dirty="0" err="1"/>
              <a:t>blue</a:t>
            </a:r>
            <a:r>
              <a:rPr lang="de-CH" sz="1600" dirty="0"/>
              <a:t>: VED=50 J/mm3</a:t>
            </a:r>
          </a:p>
          <a:p>
            <a:r>
              <a:rPr lang="de-CH" sz="1800" dirty="0" err="1"/>
              <a:t>Local</a:t>
            </a:r>
            <a:r>
              <a:rPr lang="de-CH" sz="1800" dirty="0"/>
              <a:t> </a:t>
            </a:r>
            <a:r>
              <a:rPr lang="de-CH" sz="1800" dirty="0" err="1"/>
              <a:t>control</a:t>
            </a:r>
            <a:r>
              <a:rPr lang="de-CH" sz="1800" dirty="0"/>
              <a:t> </a:t>
            </a:r>
            <a:r>
              <a:rPr lang="de-CH" sz="1800" dirty="0" err="1"/>
              <a:t>of</a:t>
            </a:r>
            <a:r>
              <a:rPr lang="de-CH" sz="1800" dirty="0"/>
              <a:t> bcc/</a:t>
            </a:r>
            <a:r>
              <a:rPr lang="de-CH" sz="1800" dirty="0" err="1"/>
              <a:t>fcc</a:t>
            </a:r>
            <a:r>
              <a:rPr lang="de-CH" sz="1800" dirty="0"/>
              <a:t> </a:t>
            </a:r>
            <a:r>
              <a:rPr lang="de-CH" sz="1800" dirty="0" err="1"/>
              <a:t>ratio</a:t>
            </a:r>
            <a:r>
              <a:rPr lang="de-CH" sz="1800" dirty="0"/>
              <a:t> </a:t>
            </a:r>
            <a:r>
              <a:rPr lang="de-CH" sz="1800" dirty="0" err="1"/>
              <a:t>and</a:t>
            </a:r>
            <a:r>
              <a:rPr lang="de-CH" sz="1800" dirty="0"/>
              <a:t> </a:t>
            </a:r>
            <a:r>
              <a:rPr lang="de-CH" sz="1800" dirty="0" err="1"/>
              <a:t>local</a:t>
            </a:r>
            <a:r>
              <a:rPr lang="de-CH" sz="1800" dirty="0"/>
              <a:t> </a:t>
            </a:r>
            <a:r>
              <a:rPr lang="de-CH" sz="1800" dirty="0" err="1"/>
              <a:t>grain</a:t>
            </a:r>
            <a:r>
              <a:rPr lang="de-CH" sz="1800" dirty="0"/>
              <a:t> </a:t>
            </a:r>
            <a:r>
              <a:rPr lang="de-CH" sz="1800" dirty="0" err="1"/>
              <a:t>microstructure</a:t>
            </a:r>
            <a:endParaRPr lang="de-CH" sz="1800" dirty="0"/>
          </a:p>
          <a:p>
            <a:r>
              <a:rPr lang="de-CH" sz="1800" dirty="0" err="1"/>
              <a:t>Possibility</a:t>
            </a:r>
            <a:r>
              <a:rPr lang="de-CH" sz="1800" dirty="0"/>
              <a:t> </a:t>
            </a:r>
            <a:r>
              <a:rPr lang="de-CH" sz="1800" dirty="0" err="1"/>
              <a:t>for</a:t>
            </a:r>
            <a:r>
              <a:rPr lang="de-CH" sz="1800" dirty="0"/>
              <a:t> 3D </a:t>
            </a:r>
            <a:r>
              <a:rPr lang="de-CH" sz="1800" dirty="0" err="1"/>
              <a:t>magnetic</a:t>
            </a:r>
            <a:r>
              <a:rPr lang="de-CH" sz="1800" dirty="0"/>
              <a:t> </a:t>
            </a:r>
            <a:r>
              <a:rPr lang="de-CH" sz="1800" dirty="0" err="1"/>
              <a:t>patterning</a:t>
            </a:r>
            <a:r>
              <a:rPr lang="de-CH" sz="1800" dirty="0"/>
              <a:t> in </a:t>
            </a:r>
            <a:r>
              <a:rPr lang="de-CH" sz="1800" dirty="0" err="1"/>
              <a:t>parts</a:t>
            </a:r>
            <a:r>
              <a:rPr lang="de-CH" sz="1800" dirty="0"/>
              <a:t> </a:t>
            </a:r>
            <a:r>
              <a:rPr lang="de-CH" sz="1800" dirty="0" err="1"/>
              <a:t>with</a:t>
            </a:r>
            <a:r>
              <a:rPr lang="de-CH" sz="1800" dirty="0"/>
              <a:t> </a:t>
            </a:r>
            <a:r>
              <a:rPr lang="de-CH" sz="1800" dirty="0" err="1"/>
              <a:t>intricate</a:t>
            </a:r>
            <a:r>
              <a:rPr lang="de-CH" sz="1800" dirty="0"/>
              <a:t> geometries</a:t>
            </a:r>
            <a:endParaRPr lang="en-US" sz="18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0" y="2686311"/>
            <a:ext cx="1800000" cy="18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721" y="2686311"/>
            <a:ext cx="1800000" cy="1800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-34328" y="2940110"/>
            <a:ext cx="848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/>
              <a:t>Blue: </a:t>
            </a:r>
            <a:r>
              <a:rPr lang="de-CH" sz="1400" dirty="0" err="1"/>
              <a:t>fcc</a:t>
            </a:r>
            <a:endParaRPr lang="de-CH" sz="1400" dirty="0"/>
          </a:p>
          <a:p>
            <a:r>
              <a:rPr lang="de-CH" sz="1400" dirty="0" err="1"/>
              <a:t>Red</a:t>
            </a:r>
            <a:r>
              <a:rPr lang="de-CH" sz="1400" dirty="0"/>
              <a:t>: bcc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57200" y="4737045"/>
            <a:ext cx="37016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/>
              <a:t>/A. Arabi-Hashemi et al., </a:t>
            </a:r>
            <a:r>
              <a:rPr lang="de-CH" sz="1000" dirty="0" err="1"/>
              <a:t>Appl</a:t>
            </a:r>
            <a:r>
              <a:rPr lang="de-CH" sz="1000" dirty="0"/>
              <a:t>. Mater. Today 18 (2020) 100512/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738" y="2631962"/>
            <a:ext cx="1740972" cy="1854349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364088" y="4442211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 err="1"/>
              <a:t>Magnetized</a:t>
            </a:r>
            <a:r>
              <a:rPr lang="de-CH" sz="1400" dirty="0"/>
              <a:t> </a:t>
            </a:r>
            <a:r>
              <a:rPr lang="de-CH" sz="1400" dirty="0" err="1"/>
              <a:t>Fe</a:t>
            </a:r>
            <a:r>
              <a:rPr lang="de-CH" sz="1400" dirty="0"/>
              <a:t> </a:t>
            </a:r>
            <a:r>
              <a:rPr lang="de-CH" sz="1400" dirty="0" err="1"/>
              <a:t>powder</a:t>
            </a:r>
            <a:r>
              <a:rPr lang="de-CH" sz="1400" dirty="0"/>
              <a:t> </a:t>
            </a:r>
            <a:r>
              <a:rPr lang="de-CH" sz="1400" dirty="0" err="1"/>
              <a:t>reveals</a:t>
            </a:r>
            <a:r>
              <a:rPr lang="de-CH" sz="1400" dirty="0"/>
              <a:t> </a:t>
            </a:r>
            <a:r>
              <a:rPr lang="de-CH" sz="1400" dirty="0" err="1"/>
              <a:t>the</a:t>
            </a:r>
            <a:r>
              <a:rPr lang="de-CH" sz="1400" dirty="0"/>
              <a:t> </a:t>
            </a:r>
            <a:r>
              <a:rPr lang="de-CH" sz="1400" dirty="0" err="1"/>
              <a:t>chess</a:t>
            </a:r>
            <a:r>
              <a:rPr lang="de-CH" sz="1400" dirty="0"/>
              <a:t> </a:t>
            </a:r>
            <a:r>
              <a:rPr lang="de-CH" sz="1400" dirty="0" err="1"/>
              <a:t>board</a:t>
            </a:r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2465863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5052974" y="1733551"/>
            <a:ext cx="457200" cy="152400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  <a:ln>
            <a:solidFill>
              <a:schemeClr val="accent3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495800" y="1733551"/>
            <a:ext cx="457200" cy="152400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  <a:ln>
            <a:solidFill>
              <a:schemeClr val="accent3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850" y="133350"/>
            <a:ext cx="7139136" cy="857250"/>
          </a:xfrm>
        </p:spPr>
        <p:txBody>
          <a:bodyPr>
            <a:normAutofit/>
          </a:bodyPr>
          <a:lstStyle/>
          <a:p>
            <a:r>
              <a:rPr lang="de-CH" sz="1800" b="1" dirty="0"/>
              <a:t>2. Laser </a:t>
            </a:r>
            <a:r>
              <a:rPr lang="de-CH" sz="1800" b="1" dirty="0" err="1"/>
              <a:t>powder</a:t>
            </a:r>
            <a:r>
              <a:rPr lang="de-CH" sz="1800" b="1" dirty="0"/>
              <a:t> </a:t>
            </a:r>
            <a:r>
              <a:rPr lang="de-CH" sz="1800" b="1" dirty="0" err="1"/>
              <a:t>bed</a:t>
            </a:r>
            <a:r>
              <a:rPr lang="de-CH" sz="1800" b="1" dirty="0"/>
              <a:t> </a:t>
            </a:r>
            <a:r>
              <a:rPr lang="de-CH" sz="1800" b="1" dirty="0" err="1"/>
              <a:t>fusion</a:t>
            </a:r>
            <a:r>
              <a:rPr lang="de-CH" sz="1800" b="1" dirty="0"/>
              <a:t> of </a:t>
            </a:r>
            <a:r>
              <a:rPr lang="de-CH" sz="1800" b="1" dirty="0" err="1"/>
              <a:t>shape</a:t>
            </a:r>
            <a:r>
              <a:rPr lang="de-CH" sz="1800" b="1" dirty="0"/>
              <a:t> </a:t>
            </a:r>
            <a:r>
              <a:rPr lang="de-CH" sz="1800" b="1" dirty="0" err="1"/>
              <a:t>memory</a:t>
            </a:r>
            <a:r>
              <a:rPr lang="de-CH" sz="1800" b="1" dirty="0"/>
              <a:t> </a:t>
            </a:r>
            <a:r>
              <a:rPr lang="de-CH" sz="1800" b="1" dirty="0" err="1"/>
              <a:t>alloys</a:t>
            </a:r>
            <a:br>
              <a:rPr lang="de-CH" sz="1800" b="1" dirty="0"/>
            </a:br>
            <a:r>
              <a:rPr lang="de-CH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Sample 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fabrication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450850" y="814775"/>
            <a:ext cx="8229600" cy="4195375"/>
          </a:xfrm>
        </p:spPr>
        <p:txBody>
          <a:bodyPr>
            <a:normAutofit/>
          </a:bodyPr>
          <a:lstStyle/>
          <a:p>
            <a:r>
              <a:rPr lang="en-US" sz="1600" dirty="0"/>
              <a:t>Powders</a:t>
            </a:r>
            <a:r>
              <a:rPr lang="de-CH" sz="1600" dirty="0"/>
              <a:t> </a:t>
            </a:r>
            <a:endParaRPr lang="en-US" sz="1600" dirty="0"/>
          </a:p>
          <a:p>
            <a:pPr marL="0" indent="0">
              <a:buNone/>
            </a:pPr>
            <a:endParaRPr lang="de-CH" sz="2200" dirty="0"/>
          </a:p>
          <a:p>
            <a:pPr marL="0" indent="0">
              <a:buNone/>
            </a:pPr>
            <a:endParaRPr lang="de-CH" sz="2200" dirty="0"/>
          </a:p>
          <a:p>
            <a:pPr marL="0" indent="0">
              <a:buNone/>
            </a:pPr>
            <a:endParaRPr lang="de-CH" sz="1800" dirty="0"/>
          </a:p>
          <a:p>
            <a:r>
              <a:rPr lang="de-CH" sz="1600" dirty="0"/>
              <a:t>Laser </a:t>
            </a:r>
            <a:r>
              <a:rPr lang="en-US" sz="1600" dirty="0"/>
              <a:t>parameters</a:t>
            </a:r>
          </a:p>
          <a:p>
            <a:endParaRPr lang="de-CH" sz="1800" dirty="0"/>
          </a:p>
          <a:p>
            <a:endParaRPr lang="de-CH" sz="1800" dirty="0"/>
          </a:p>
          <a:p>
            <a:endParaRPr lang="de-CH" sz="1600" dirty="0"/>
          </a:p>
          <a:p>
            <a:r>
              <a:rPr lang="en-US" sz="1600" dirty="0"/>
              <a:t>Thermo-mechanical</a:t>
            </a:r>
            <a:r>
              <a:rPr lang="de-CH" sz="1600" dirty="0"/>
              <a:t> </a:t>
            </a:r>
            <a:r>
              <a:rPr lang="de-CH" sz="1600" dirty="0" err="1"/>
              <a:t>tests</a:t>
            </a:r>
            <a:endParaRPr lang="de-CH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de-CH" sz="1100" dirty="0"/>
              <a:t>PE &amp; SME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100" dirty="0"/>
              <a:t>Tension &amp; Compression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100" dirty="0"/>
              <a:t>Different sample orientations </a:t>
            </a:r>
          </a:p>
          <a:p>
            <a:endParaRPr lang="de-CH" sz="1800" dirty="0"/>
          </a:p>
          <a:p>
            <a:pPr marL="0" indent="0">
              <a:buNone/>
            </a:pPr>
            <a:endParaRPr lang="de-CH" sz="2200" dirty="0"/>
          </a:p>
          <a:p>
            <a:pPr marL="0" indent="0">
              <a:buNone/>
            </a:pPr>
            <a:endParaRPr lang="de-CH" sz="2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73997"/>
            <a:ext cx="5054022" cy="7986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563621"/>
            <a:ext cx="4773582" cy="603556"/>
          </a:xfrm>
          <a:prstGeom prst="rect">
            <a:avLst/>
          </a:prstGeom>
        </p:spPr>
      </p:pic>
      <p:pic>
        <p:nvPicPr>
          <p:cNvPr id="23" name="Inhaltsplatzhalt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390" y="947944"/>
            <a:ext cx="2748239" cy="1153926"/>
          </a:xfrm>
          <a:prstGeom prst="rect">
            <a:avLst/>
          </a:prstGeom>
        </p:spPr>
      </p:pic>
      <p:pic>
        <p:nvPicPr>
          <p:cNvPr id="25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2959" y="2207099"/>
            <a:ext cx="1506583" cy="1607022"/>
          </a:xfrm>
          <a:prstGeom prst="rect">
            <a:avLst/>
          </a:prstGeom>
        </p:spPr>
      </p:pic>
      <p:pic>
        <p:nvPicPr>
          <p:cNvPr id="26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1520" y="2369616"/>
            <a:ext cx="1221741" cy="122446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270250" y="2707094"/>
            <a:ext cx="2590800" cy="2215271"/>
            <a:chOff x="6387022" y="377329"/>
            <a:chExt cx="2337389" cy="1962167"/>
          </a:xfrm>
        </p:grpSpPr>
        <p:grpSp>
          <p:nvGrpSpPr>
            <p:cNvPr id="28" name="Group 27"/>
            <p:cNvGrpSpPr/>
            <p:nvPr/>
          </p:nvGrpSpPr>
          <p:grpSpPr>
            <a:xfrm>
              <a:off x="6558398" y="1125761"/>
              <a:ext cx="2166013" cy="1213735"/>
              <a:chOff x="6558398" y="1125761"/>
              <a:chExt cx="2166013" cy="1213735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6558398" y="1125761"/>
                <a:ext cx="1676400" cy="1213735"/>
                <a:chOff x="4642062" y="3004828"/>
                <a:chExt cx="2133600" cy="1539153"/>
              </a:xfrm>
            </p:grpSpPr>
            <p:sp>
              <p:nvSpPr>
                <p:cNvPr id="35" name="Flowchart: Magnetic Disk 34"/>
                <p:cNvSpPr/>
                <p:nvPr/>
              </p:nvSpPr>
              <p:spPr>
                <a:xfrm>
                  <a:off x="4642062" y="4148491"/>
                  <a:ext cx="2133600" cy="395490"/>
                </a:xfrm>
                <a:prstGeom prst="flowChartMagneticDisk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6350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Cube 35"/>
                <p:cNvSpPr/>
                <p:nvPr/>
              </p:nvSpPr>
              <p:spPr>
                <a:xfrm>
                  <a:off x="4890839" y="3004828"/>
                  <a:ext cx="290945" cy="1232897"/>
                </a:xfrm>
                <a:prstGeom prst="cub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Cube 36"/>
                <p:cNvSpPr/>
                <p:nvPr/>
              </p:nvSpPr>
              <p:spPr>
                <a:xfrm rot="16200000">
                  <a:off x="5686489" y="3479081"/>
                  <a:ext cx="289891" cy="1232897"/>
                </a:xfrm>
                <a:prstGeom prst="cub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635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1" name="Straight Arrow Connector 30"/>
              <p:cNvCxnSpPr/>
              <p:nvPr/>
            </p:nvCxnSpPr>
            <p:spPr>
              <a:xfrm>
                <a:off x="7239000" y="2027623"/>
                <a:ext cx="526858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rot="16200000">
                <a:off x="6594571" y="1615979"/>
                <a:ext cx="526858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6962135" y="1589986"/>
                <a:ext cx="176227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Loading direction</a:t>
                </a:r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 flipV="1">
                <a:off x="6629400" y="1713096"/>
                <a:ext cx="0" cy="36308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 rot="16200000">
              <a:off x="5628995" y="1135356"/>
              <a:ext cx="17622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Build direction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762000" y="1473163"/>
            <a:ext cx="762000" cy="18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90326" y="1713111"/>
            <a:ext cx="762000" cy="18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12012" y="1405334"/>
            <a:ext cx="914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</a:t>
            </a:r>
            <a:r>
              <a:rPr lang="de-CH" sz="1200" b="1" dirty="0"/>
              <a:t>/</a:t>
            </a:r>
            <a:r>
              <a:rPr lang="de-CH" sz="1200" b="1" dirty="0" err="1"/>
              <a:t>oVC</a:t>
            </a:r>
            <a:endParaRPr lang="en-US" sz="12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750636" y="1663774"/>
            <a:ext cx="914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</a:t>
            </a:r>
            <a:r>
              <a:rPr lang="de-CH" sz="1200" b="1" dirty="0"/>
              <a:t>/VC</a:t>
            </a:r>
            <a:endParaRPr lang="en-US" sz="1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282547" y="3814759"/>
                <a:ext cx="1989682" cy="398251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VED =</a:t>
                </a:r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∗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∗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1400" dirty="0"/>
                  <a:t>  </a:t>
                </a:r>
                <a:r>
                  <a:rPr lang="en-US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[J/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𝑚𝑚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 </a:t>
                </a: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547" y="3814759"/>
                <a:ext cx="1989682" cy="398251"/>
              </a:xfrm>
              <a:prstGeom prst="rect">
                <a:avLst/>
              </a:prstGeom>
              <a:blipFill>
                <a:blip r:embed="rId7"/>
                <a:stretch>
                  <a:fillRect l="-610" r="-91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9491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54088"/>
                <a:ext cx="8229600" cy="4373333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de-CH" sz="1500" dirty="0"/>
                  <a:t>Three </a:t>
                </a:r>
                <a:r>
                  <a:rPr lang="de-CH" sz="1500" dirty="0" err="1"/>
                  <a:t>factors</a:t>
                </a:r>
                <a:r>
                  <a:rPr lang="de-CH" sz="1500" dirty="0"/>
                  <a:t> </a:t>
                </a:r>
                <a:r>
                  <a:rPr lang="de-CH" sz="1500" dirty="0" err="1"/>
                  <a:t>affect</a:t>
                </a:r>
                <a:r>
                  <a:rPr lang="de-CH" sz="1500" dirty="0"/>
                  <a:t> </a:t>
                </a:r>
                <a:r>
                  <a:rPr lang="de-CH" sz="1500" dirty="0" err="1"/>
                  <a:t>the</a:t>
                </a:r>
                <a:r>
                  <a:rPr lang="de-CH" sz="1500" dirty="0"/>
                  <a:t> </a:t>
                </a:r>
                <a:r>
                  <a:rPr lang="de-CH" sz="1500" dirty="0" err="1"/>
                  <a:t>solidification</a:t>
                </a:r>
                <a:r>
                  <a:rPr lang="de-CH" sz="1500" dirty="0"/>
                  <a:t> </a:t>
                </a:r>
                <a:r>
                  <a:rPr lang="de-CH" sz="1500" dirty="0" err="1"/>
                  <a:t>microstructure</a:t>
                </a:r>
                <a:r>
                  <a:rPr lang="de-CH" sz="1500" dirty="0"/>
                  <a:t>: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de-CH" sz="1500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de-CH" sz="1500" b="1" dirty="0">
                    <a:solidFill>
                      <a:srgbClr val="FF0000"/>
                    </a:solidFill>
                  </a:rPr>
                  <a:t>1.</a:t>
                </a:r>
                <a:r>
                  <a:rPr lang="de-CH" sz="1500" dirty="0"/>
                  <a:t> Primary </a:t>
                </a:r>
                <a:r>
                  <a:rPr lang="de-CH" sz="1500" dirty="0" err="1"/>
                  <a:t>solidification</a:t>
                </a:r>
                <a:r>
                  <a:rPr lang="de-CH" sz="1500" dirty="0"/>
                  <a:t> </a:t>
                </a:r>
                <a:r>
                  <a:rPr lang="de-CH" sz="1500" dirty="0" err="1"/>
                  <a:t>phase</a:t>
                </a:r>
                <a:r>
                  <a:rPr lang="de-CH" sz="1500" dirty="0"/>
                  <a:t>: </a:t>
                </a:r>
                <a:r>
                  <a:rPr lang="de-CH" sz="1500" dirty="0" err="1"/>
                  <a:t>fcc</a:t>
                </a:r>
                <a:r>
                  <a:rPr lang="de-CH" sz="1500" dirty="0"/>
                  <a:t>-</a:t>
                </a:r>
                <a:r>
                  <a:rPr lang="el-GR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γ</a:t>
                </a:r>
                <a:r>
                  <a:rPr lang="de-CH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CH" sz="15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or</a:t>
                </a:r>
                <a:r>
                  <a:rPr lang="de-CH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bcc-</a:t>
                </a:r>
                <a:r>
                  <a:rPr lang="el-GR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r>
                  <a:rPr lang="de-CH" sz="1500" dirty="0"/>
                  <a:t> </a:t>
                </a:r>
                <a:r>
                  <a:rPr lang="de-CH" sz="1500" dirty="0" err="1"/>
                  <a:t>depending</a:t>
                </a:r>
                <a:r>
                  <a:rPr lang="de-CH" sz="1500" dirty="0"/>
                  <a:t> on </a:t>
                </a:r>
                <a:r>
                  <a:rPr lang="de-CH" sz="1500" dirty="0" err="1"/>
                  <a:t>the</a:t>
                </a:r>
                <a:r>
                  <a:rPr lang="de-CH" sz="1500" dirty="0"/>
                  <a:t> </a:t>
                </a:r>
                <a:r>
                  <a:rPr lang="de-CH" sz="1500" dirty="0" err="1"/>
                  <a:t>chemical</a:t>
                </a:r>
                <a:r>
                  <a:rPr lang="de-CH" sz="1500" dirty="0"/>
                  <a:t> </a:t>
                </a:r>
                <a:r>
                  <a:rPr lang="de-CH" sz="1500" dirty="0" err="1"/>
                  <a:t>composition</a:t>
                </a:r>
                <a:endParaRPr lang="de-CH" sz="1500" dirty="0"/>
              </a:p>
              <a:p>
                <a:pP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de-CH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CH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1200" b="0" i="1" smtClean="0">
                                <a:latin typeface="Cambria Math" panose="02040503050406030204" pitchFamily="18" charset="0"/>
                              </a:rPr>
                              <m:t>𝐶𝑟</m:t>
                            </m:r>
                          </m:e>
                          <m:sub>
                            <m:r>
                              <a:rPr lang="de-CH" sz="1200" b="0" i="1" smtClean="0">
                                <a:latin typeface="Cambria Math" panose="02040503050406030204" pitchFamily="18" charset="0"/>
                              </a:rPr>
                              <m:t>𝑒𝑞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CH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1200" b="0" i="1" smtClean="0">
                                <a:latin typeface="Cambria Math" panose="02040503050406030204" pitchFamily="18" charset="0"/>
                              </a:rPr>
                              <m:t>𝑁𝑖</m:t>
                            </m:r>
                          </m:e>
                          <m:sub>
                            <m:r>
                              <a:rPr lang="de-CH" sz="1200" b="0" i="1" smtClean="0">
                                <a:latin typeface="Cambria Math" panose="02040503050406030204" pitchFamily="18" charset="0"/>
                              </a:rPr>
                              <m:t>𝑒𝑞</m:t>
                            </m:r>
                          </m:sub>
                        </m:sSub>
                      </m:den>
                    </m:f>
                    <m:r>
                      <a:rPr lang="de-CH" sz="1200" b="0" i="1" smtClean="0">
                        <a:latin typeface="Cambria Math" panose="02040503050406030204" pitchFamily="18" charset="0"/>
                      </a:rPr>
                      <m:t>&gt;1.5: </m:t>
                    </m:r>
                    <m:r>
                      <m:rPr>
                        <m:nor/>
                      </m:rPr>
                      <a:rPr lang="de-CH" sz="12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bcc</m:t>
                    </m:r>
                    <m:r>
                      <m:rPr>
                        <m:nor/>
                      </m:rPr>
                      <a:rPr lang="de-CH" sz="12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−</m:t>
                    </m:r>
                    <m:r>
                      <m:rPr>
                        <m:nor/>
                      </m:rPr>
                      <a:rPr lang="el-GR" sz="12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δ</m:t>
                    </m:r>
                  </m:oMath>
                </a14:m>
                <a:r>
                  <a:rPr lang="de-CH" sz="1200" dirty="0"/>
                  <a:t> </a:t>
                </a:r>
                <a:r>
                  <a:rPr lang="de-CH" sz="1200" dirty="0" err="1"/>
                  <a:t>ferrite</a:t>
                </a:r>
                <a:r>
                  <a:rPr lang="de-CH" sz="1200" dirty="0"/>
                  <a:t> 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de-CH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CH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1200" i="1">
                                <a:latin typeface="Cambria Math" panose="02040503050406030204" pitchFamily="18" charset="0"/>
                              </a:rPr>
                              <m:t>𝐶𝑟</m:t>
                            </m:r>
                          </m:e>
                          <m:sub>
                            <m:r>
                              <a:rPr lang="de-CH" sz="1200" i="1">
                                <a:latin typeface="Cambria Math" panose="02040503050406030204" pitchFamily="18" charset="0"/>
                              </a:rPr>
                              <m:t>𝑒𝑞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CH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1200" i="1">
                                <a:latin typeface="Cambria Math" panose="02040503050406030204" pitchFamily="18" charset="0"/>
                              </a:rPr>
                              <m:t>𝑁𝑖</m:t>
                            </m:r>
                          </m:e>
                          <m:sub>
                            <m:r>
                              <a:rPr lang="de-CH" sz="1200" i="1">
                                <a:latin typeface="Cambria Math" panose="02040503050406030204" pitchFamily="18" charset="0"/>
                              </a:rPr>
                              <m:t>𝑒𝑞</m:t>
                            </m:r>
                          </m:sub>
                        </m:sSub>
                      </m:den>
                    </m:f>
                    <m:r>
                      <a:rPr lang="de-CH" sz="12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CH" sz="1200" i="1">
                        <a:latin typeface="Cambria Math" panose="02040503050406030204" pitchFamily="18" charset="0"/>
                      </a:rPr>
                      <m:t>1.5</m:t>
                    </m:r>
                    <m:r>
                      <a:rPr lang="de-CH" sz="12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de-CH" sz="12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de-CH" sz="1200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de-CH" sz="12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cc</m:t>
                    </m:r>
                    <m:r>
                      <m:rPr>
                        <m:nor/>
                      </m:rPr>
                      <a:rPr lang="de-CH" sz="12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−</m:t>
                    </m:r>
                    <m:r>
                      <m:rPr>
                        <m:nor/>
                      </m:rPr>
                      <a:rPr lang="el-GR" sz="1200" i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γ</m:t>
                    </m:r>
                  </m:oMath>
                </a14:m>
                <a:r>
                  <a:rPr lang="de-CH" sz="1200" dirty="0"/>
                  <a:t> austenite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de-CH" sz="15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de-CH" sz="1500" b="1" dirty="0">
                    <a:solidFill>
                      <a:srgbClr val="FF0000"/>
                    </a:solidFill>
                  </a:rPr>
                  <a:t>2. </a:t>
                </a:r>
                <a:r>
                  <a:rPr lang="de-CH" sz="1500" dirty="0"/>
                  <a:t>Evaporation of </a:t>
                </a:r>
                <a:r>
                  <a:rPr lang="de-CH" sz="1500" dirty="0" err="1"/>
                  <a:t>Mn</a:t>
                </a:r>
                <a:r>
                  <a:rPr lang="de-CH" sz="1500" dirty="0"/>
                  <a:t> </a:t>
                </a:r>
                <a:r>
                  <a:rPr lang="de-CH" sz="1500" dirty="0" err="1"/>
                  <a:t>depending</a:t>
                </a:r>
                <a:r>
                  <a:rPr lang="de-CH" sz="1500" dirty="0"/>
                  <a:t> on VED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de-CH" sz="1200" dirty="0"/>
                  <a:t>High VED = high </a:t>
                </a:r>
                <a:r>
                  <a:rPr lang="de-CH" sz="1200" dirty="0" err="1"/>
                  <a:t>Mn</a:t>
                </a:r>
                <a:r>
                  <a:rPr lang="de-CH" sz="1200" dirty="0"/>
                  <a:t> </a:t>
                </a:r>
                <a:r>
                  <a:rPr lang="de-CH" sz="1200" dirty="0" err="1"/>
                  <a:t>loss</a:t>
                </a:r>
                <a:r>
                  <a:rPr lang="de-CH" sz="1200" dirty="0"/>
                  <a:t>: low </a:t>
                </a:r>
                <a:r>
                  <a:rPr lang="de-CH" sz="1200" dirty="0" err="1"/>
                  <a:t>fcc</a:t>
                </a:r>
                <a:r>
                  <a:rPr lang="de-CH" sz="1200" dirty="0"/>
                  <a:t>-</a:t>
                </a:r>
                <a:r>
                  <a:rPr lang="el-GR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γ</a:t>
                </a:r>
                <a:r>
                  <a:rPr lang="de-CH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CH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stability</a:t>
                </a:r>
                <a:endParaRPr lang="de-CH" sz="1200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de-CH" sz="1200" dirty="0"/>
                  <a:t>Low VED = low </a:t>
                </a:r>
                <a:r>
                  <a:rPr lang="de-CH" sz="1200" dirty="0" err="1"/>
                  <a:t>Mn</a:t>
                </a:r>
                <a:r>
                  <a:rPr lang="de-CH" sz="1200" dirty="0"/>
                  <a:t> </a:t>
                </a:r>
                <a:r>
                  <a:rPr lang="de-CH" sz="1200" dirty="0" err="1"/>
                  <a:t>loss</a:t>
                </a:r>
                <a:r>
                  <a:rPr lang="de-CH" sz="1200" dirty="0"/>
                  <a:t>: high </a:t>
                </a:r>
                <a:r>
                  <a:rPr lang="de-CH" sz="1200" dirty="0" err="1"/>
                  <a:t>fcc</a:t>
                </a:r>
                <a:r>
                  <a:rPr lang="de-CH" sz="1200" dirty="0"/>
                  <a:t>-</a:t>
                </a:r>
                <a:r>
                  <a:rPr lang="el-GR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γ</a:t>
                </a:r>
                <a:r>
                  <a:rPr lang="de-CH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CH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stability</a:t>
                </a:r>
                <a:endParaRPr lang="de-CH" sz="1200" dirty="0"/>
              </a:p>
              <a:p>
                <a:pPr marL="0" indent="0">
                  <a:spcBef>
                    <a:spcPts val="0"/>
                  </a:spcBef>
                  <a:buNone/>
                </a:pPr>
                <a:endParaRPr lang="de-CH" sz="1500" b="1" dirty="0">
                  <a:solidFill>
                    <a:srgbClr val="FF0000"/>
                  </a:solidFill>
                </a:endParaRPr>
              </a:p>
              <a:p>
                <a:pPr marL="0" lvl="0" indent="0">
                  <a:buNone/>
                </a:pPr>
                <a:r>
                  <a:rPr lang="de-CH" sz="1500" b="1" dirty="0">
                    <a:solidFill>
                      <a:srgbClr val="FF0000"/>
                    </a:solidFill>
                  </a:rPr>
                  <a:t>3. </a:t>
                </a:r>
                <a:r>
                  <a:rPr lang="de-CH" sz="1500" dirty="0">
                    <a:solidFill>
                      <a:prstClr val="black"/>
                    </a:solidFill>
                  </a:rPr>
                  <a:t>Solid-</a:t>
                </a:r>
                <a:r>
                  <a:rPr lang="de-CH" sz="1500" dirty="0" err="1">
                    <a:solidFill>
                      <a:prstClr val="black"/>
                    </a:solidFill>
                  </a:rPr>
                  <a:t>state</a:t>
                </a:r>
                <a:r>
                  <a:rPr lang="de-CH" sz="1500" dirty="0">
                    <a:solidFill>
                      <a:prstClr val="black"/>
                    </a:solidFill>
                  </a:rPr>
                  <a:t> </a:t>
                </a:r>
                <a:r>
                  <a:rPr lang="de-CH" sz="1500" dirty="0" err="1">
                    <a:solidFill>
                      <a:prstClr val="black"/>
                    </a:solidFill>
                  </a:rPr>
                  <a:t>phase</a:t>
                </a:r>
                <a:r>
                  <a:rPr lang="de-CH" sz="1500" dirty="0">
                    <a:solidFill>
                      <a:prstClr val="black"/>
                    </a:solidFill>
                  </a:rPr>
                  <a:t> </a:t>
                </a:r>
                <a:r>
                  <a:rPr lang="de-CH" sz="1500" dirty="0" err="1">
                    <a:solidFill>
                      <a:prstClr val="black"/>
                    </a:solidFill>
                  </a:rPr>
                  <a:t>transformation</a:t>
                </a:r>
                <a:r>
                  <a:rPr lang="de-CH" sz="1500" dirty="0">
                    <a:solidFill>
                      <a:prstClr val="black"/>
                    </a:solidFill>
                  </a:rPr>
                  <a:t> </a:t>
                </a:r>
                <a:r>
                  <a:rPr lang="de-CH" sz="1500" dirty="0" err="1">
                    <a:solidFill>
                      <a:prstClr val="black"/>
                    </a:solidFill>
                  </a:rPr>
                  <a:t>sequences</a:t>
                </a:r>
                <a:r>
                  <a:rPr lang="de-CH" sz="1500" dirty="0">
                    <a:solidFill>
                      <a:prstClr val="black"/>
                    </a:solidFill>
                  </a:rPr>
                  <a:t> </a:t>
                </a:r>
                <a:r>
                  <a:rPr lang="de-CH" sz="1500" dirty="0" err="1">
                    <a:solidFill>
                      <a:prstClr val="black"/>
                    </a:solidFill>
                  </a:rPr>
                  <a:t>depending</a:t>
                </a:r>
                <a:r>
                  <a:rPr lang="de-CH" sz="1500" dirty="0">
                    <a:solidFill>
                      <a:prstClr val="black"/>
                    </a:solidFill>
                  </a:rPr>
                  <a:t> on </a:t>
                </a:r>
                <a:r>
                  <a:rPr lang="de-CH" sz="1500" dirty="0" err="1">
                    <a:solidFill>
                      <a:prstClr val="black"/>
                    </a:solidFill>
                  </a:rPr>
                  <a:t>cooling</a:t>
                </a:r>
                <a:r>
                  <a:rPr lang="de-CH" sz="1500" dirty="0">
                    <a:solidFill>
                      <a:prstClr val="black"/>
                    </a:solidFill>
                  </a:rPr>
                  <a:t> rate</a:t>
                </a:r>
              </a:p>
              <a:p>
                <a:pPr lvl="0">
                  <a:buFont typeface="Wingdings" panose="05000000000000000000" pitchFamily="2" charset="2"/>
                  <a:buChar char="§"/>
                </a:pPr>
                <a:r>
                  <a:rPr lang="de-CH" sz="1200" dirty="0">
                    <a:solidFill>
                      <a:prstClr val="black"/>
                    </a:solidFill>
                  </a:rPr>
                  <a:t>High VED =</a:t>
                </a:r>
                <a:r>
                  <a:rPr lang="de-CH" sz="1200" dirty="0">
                    <a:solidFill>
                      <a:prstClr val="black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de-CH" sz="1200" dirty="0" err="1">
                    <a:solidFill>
                      <a:prstClr val="black"/>
                    </a:solidFill>
                    <a:sym typeface="Wingdings" panose="05000000000000000000" pitchFamily="2" charset="2"/>
                  </a:rPr>
                  <a:t>low</a:t>
                </a:r>
                <a:r>
                  <a:rPr lang="de-CH" sz="1200" dirty="0">
                    <a:solidFill>
                      <a:prstClr val="black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de-CH" sz="1200" dirty="0" err="1">
                    <a:solidFill>
                      <a:prstClr val="black"/>
                    </a:solidFill>
                    <a:sym typeface="Wingdings" panose="05000000000000000000" pitchFamily="2" charset="2"/>
                  </a:rPr>
                  <a:t>cooling</a:t>
                </a:r>
                <a:r>
                  <a:rPr lang="de-CH" sz="1200" dirty="0">
                    <a:solidFill>
                      <a:prstClr val="black"/>
                    </a:solidFill>
                    <a:sym typeface="Wingdings" panose="05000000000000000000" pitchFamily="2" charset="2"/>
                  </a:rPr>
                  <a:t> rate: </a:t>
                </a:r>
                <a:r>
                  <a:rPr lang="de-CH" sz="1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bcc-</a:t>
                </a:r>
                <a:r>
                  <a:rPr lang="el-GR" sz="1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r>
                  <a:rPr lang="de-CH" sz="1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CH" sz="1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de-CH" sz="1200" dirty="0" err="1">
                    <a:solidFill>
                      <a:prstClr val="black"/>
                    </a:solidFill>
                  </a:rPr>
                  <a:t>fcc</a:t>
                </a:r>
                <a:r>
                  <a:rPr lang="de-CH" sz="1200" dirty="0">
                    <a:solidFill>
                      <a:prstClr val="black"/>
                    </a:solidFill>
                  </a:rPr>
                  <a:t>-</a:t>
                </a:r>
                <a:r>
                  <a:rPr lang="el-GR" sz="1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γ</a:t>
                </a:r>
                <a:endParaRPr lang="de-CH" sz="1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>
                  <a:buFont typeface="Wingdings" panose="05000000000000000000" pitchFamily="2" charset="2"/>
                  <a:buChar char="§"/>
                </a:pPr>
                <a:r>
                  <a:rPr lang="de-CH" sz="1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Low VED = high </a:t>
                </a:r>
                <a:r>
                  <a:rPr lang="de-CH" sz="12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cooling</a:t>
                </a:r>
                <a:r>
                  <a:rPr lang="de-CH" sz="1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rate: bcc-</a:t>
                </a:r>
                <a:r>
                  <a:rPr lang="el-GR" sz="12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endParaRPr lang="de-CH" sz="1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de-CH" sz="1600" b="1" dirty="0">
                  <a:solidFill>
                    <a:srgbClr val="FF0000"/>
                  </a:solidFill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de-CH" sz="1600" dirty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de-CH" sz="1600" dirty="0"/>
              </a:p>
              <a:p>
                <a:pPr marL="0" indent="0">
                  <a:buNone/>
                </a:pPr>
                <a:endParaRPr lang="de-CH" sz="1600" dirty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de-CH" sz="1600" dirty="0"/>
              </a:p>
              <a:p>
                <a:endParaRPr lang="de-CH" sz="1600" dirty="0"/>
              </a:p>
              <a:p>
                <a:pPr marL="0" indent="0">
                  <a:buNone/>
                </a:pPr>
                <a:endParaRPr lang="de-CH" sz="1600" dirty="0"/>
              </a:p>
              <a:p>
                <a:endParaRPr lang="de-CH" sz="1600" dirty="0"/>
              </a:p>
              <a:p>
                <a:pPr marL="0" indent="0">
                  <a:buNone/>
                </a:pPr>
                <a:endParaRPr lang="de-CH" sz="1600" dirty="0"/>
              </a:p>
              <a:p>
                <a:pPr marL="0" indent="0">
                  <a:buNone/>
                </a:pPr>
                <a:endParaRPr lang="de-CH" sz="1600" dirty="0"/>
              </a:p>
              <a:p>
                <a:pPr marL="0" indent="0">
                  <a:buNone/>
                </a:pPr>
                <a:endParaRPr lang="de-CH" sz="1600" dirty="0"/>
              </a:p>
              <a:p>
                <a:pPr marL="0" indent="0">
                  <a:buNone/>
                </a:pPr>
                <a:endParaRPr lang="de-CH" sz="1600" dirty="0"/>
              </a:p>
              <a:p>
                <a:endParaRPr lang="de-CH" sz="1600" dirty="0"/>
              </a:p>
              <a:p>
                <a:endParaRPr lang="de-CH" sz="1600" dirty="0"/>
              </a:p>
              <a:p>
                <a:endParaRPr lang="de-CH" sz="1600" dirty="0"/>
              </a:p>
              <a:p>
                <a:endParaRPr lang="de-CH" sz="1600" dirty="0"/>
              </a:p>
              <a:p>
                <a:pPr marL="0" indent="0">
                  <a:buNone/>
                </a:pPr>
                <a:endParaRPr lang="de-CH" sz="1600" dirty="0"/>
              </a:p>
              <a:p>
                <a:pPr marL="0" indent="0">
                  <a:buNone/>
                </a:pPr>
                <a:endParaRPr lang="de-CH" sz="2200" dirty="0"/>
              </a:p>
              <a:p>
                <a:pPr marL="0" indent="0">
                  <a:buNone/>
                </a:pPr>
                <a:endParaRPr lang="de-CH" sz="2200" dirty="0"/>
              </a:p>
            </p:txBody>
          </p:sp>
        </mc:Choice>
        <mc:Fallback xmlns="">
          <p:sp>
            <p:nvSpPr>
              <p:cNvPr id="2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54088"/>
                <a:ext cx="8229600" cy="4373333"/>
              </a:xfrm>
              <a:blipFill>
                <a:blip r:embed="rId3"/>
                <a:stretch>
                  <a:fillRect l="-296" t="-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31" y="1614969"/>
            <a:ext cx="1575053" cy="1139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421" y="1609155"/>
            <a:ext cx="1550397" cy="1121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534636" y="1581150"/>
                <a:ext cx="949794" cy="2264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</a:rPr>
                          <m:t>Cr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</a:rPr>
                          <m:t>eq</m:t>
                        </m:r>
                      </m:sub>
                    </m:sSub>
                  </m:oMath>
                </a14:m>
                <a:r>
                  <a:rPr lang="en-US" sz="8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</a:rPr>
                          <m:t>Ni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</a:rPr>
                          <m:t>eq</m:t>
                        </m:r>
                      </m:sub>
                    </m:sSub>
                    <m:r>
                      <a:rPr lang="en-US" sz="800" b="0" i="0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sz="8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1.5</a:t>
                </a:r>
                <a:endParaRPr lang="en-US" sz="8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4636" y="1581150"/>
                <a:ext cx="949794" cy="226472"/>
              </a:xfrm>
              <a:prstGeom prst="rect">
                <a:avLst/>
              </a:prstGeom>
              <a:blipFill>
                <a:blip r:embed="rId6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770401" y="1581150"/>
                <a:ext cx="902443" cy="2264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</a:rPr>
                          <m:t>Cr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</a:rPr>
                          <m:t>eq</m:t>
                        </m:r>
                      </m:sub>
                    </m:sSub>
                  </m:oMath>
                </a14:m>
                <a:r>
                  <a:rPr lang="en-US" sz="8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</a:rPr>
                          <m:t>Ni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800">
                            <a:latin typeface="Cambria Math" panose="02040503050406030204" pitchFamily="18" charset="0"/>
                          </a:rPr>
                          <m:t>eq</m:t>
                        </m:r>
                      </m:sub>
                    </m:sSub>
                    <m:r>
                      <a:rPr lang="en-US" sz="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8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&gt; 1.5</a:t>
                </a:r>
                <a:endParaRPr lang="en-US" sz="8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0401" y="1581150"/>
                <a:ext cx="902443" cy="226472"/>
              </a:xfrm>
              <a:prstGeom prst="rect">
                <a:avLst/>
              </a:prstGeom>
              <a:blipFill>
                <a:blip r:embed="rId7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7612693" y="3016273"/>
            <a:ext cx="1011630" cy="530770"/>
            <a:chOff x="2742821" y="804897"/>
            <a:chExt cx="1639565" cy="707931"/>
          </a:xfrm>
        </p:grpSpPr>
        <p:sp>
          <p:nvSpPr>
            <p:cNvPr id="18" name="Rechteck 11"/>
            <p:cNvSpPr/>
            <p:nvPr/>
          </p:nvSpPr>
          <p:spPr>
            <a:xfrm>
              <a:off x="2742821" y="1299506"/>
              <a:ext cx="1639565" cy="213322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9"/>
            <p:cNvSpPr/>
            <p:nvPr/>
          </p:nvSpPr>
          <p:spPr>
            <a:xfrm>
              <a:off x="3316669" y="1065715"/>
              <a:ext cx="491869" cy="346119"/>
            </a:xfrm>
            <a:prstGeom prst="ellipse">
              <a:avLst/>
            </a:prstGeom>
            <a:solidFill>
              <a:srgbClr val="F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hteck 12"/>
            <p:cNvSpPr/>
            <p:nvPr/>
          </p:nvSpPr>
          <p:spPr>
            <a:xfrm>
              <a:off x="2742821" y="881063"/>
              <a:ext cx="1639565" cy="418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Gleichschenkliges Dreieck 13"/>
            <p:cNvSpPr/>
            <p:nvPr/>
          </p:nvSpPr>
          <p:spPr>
            <a:xfrm rot="10800000">
              <a:off x="3507951" y="804897"/>
              <a:ext cx="109304" cy="530770"/>
            </a:xfrm>
            <a:prstGeom prst="triangle">
              <a:avLst/>
            </a:prstGeom>
            <a:solidFill>
              <a:srgbClr val="F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400800" y="3007462"/>
            <a:ext cx="1011630" cy="530770"/>
            <a:chOff x="2742821" y="804897"/>
            <a:chExt cx="1639565" cy="707931"/>
          </a:xfrm>
        </p:grpSpPr>
        <p:sp>
          <p:nvSpPr>
            <p:cNvPr id="24" name="Rechteck 11"/>
            <p:cNvSpPr/>
            <p:nvPr/>
          </p:nvSpPr>
          <p:spPr>
            <a:xfrm>
              <a:off x="2742821" y="1299506"/>
              <a:ext cx="1639565" cy="213322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lipse 9"/>
            <p:cNvSpPr/>
            <p:nvPr/>
          </p:nvSpPr>
          <p:spPr>
            <a:xfrm>
              <a:off x="3316670" y="1065715"/>
              <a:ext cx="491870" cy="4015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hteck 12"/>
            <p:cNvSpPr/>
            <p:nvPr/>
          </p:nvSpPr>
          <p:spPr>
            <a:xfrm>
              <a:off x="2742821" y="881063"/>
              <a:ext cx="1639565" cy="418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Gleichschenkliges Dreieck 13"/>
            <p:cNvSpPr/>
            <p:nvPr/>
          </p:nvSpPr>
          <p:spPr>
            <a:xfrm rot="10800000">
              <a:off x="3507951" y="804897"/>
              <a:ext cx="109304" cy="53077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Curved Connector 27"/>
          <p:cNvCxnSpPr/>
          <p:nvPr/>
        </p:nvCxnSpPr>
        <p:spPr>
          <a:xfrm rot="5400000" flipH="1" flipV="1">
            <a:off x="6989558" y="3095702"/>
            <a:ext cx="314673" cy="17706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5400000" flipH="1" flipV="1">
            <a:off x="6888702" y="3101472"/>
            <a:ext cx="314673" cy="17706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16200000" flipV="1">
            <a:off x="6597499" y="3105046"/>
            <a:ext cx="314673" cy="17706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6517464" y="3095701"/>
            <a:ext cx="314673" cy="17706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001796" y="2786202"/>
            <a:ext cx="479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err="1"/>
              <a:t>Mn</a:t>
            </a:r>
            <a:endParaRPr lang="en-US" sz="1100" dirty="0"/>
          </a:p>
        </p:txBody>
      </p:sp>
      <p:sp>
        <p:nvSpPr>
          <p:cNvPr id="33" name="TextBox 32"/>
          <p:cNvSpPr txBox="1"/>
          <p:nvPr/>
        </p:nvSpPr>
        <p:spPr>
          <a:xfrm>
            <a:off x="6343280" y="2784123"/>
            <a:ext cx="479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err="1"/>
              <a:t>Mn</a:t>
            </a:r>
            <a:endParaRPr lang="en-US" sz="1100" dirty="0"/>
          </a:p>
        </p:txBody>
      </p:sp>
      <p:cxnSp>
        <p:nvCxnSpPr>
          <p:cNvPr id="34" name="Curved Connector 33"/>
          <p:cNvCxnSpPr/>
          <p:nvPr/>
        </p:nvCxnSpPr>
        <p:spPr>
          <a:xfrm rot="5400000" flipH="1" flipV="1">
            <a:off x="8114664" y="3095434"/>
            <a:ext cx="314673" cy="17706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167596" y="2789425"/>
            <a:ext cx="479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err="1"/>
              <a:t>Mn</a:t>
            </a:r>
            <a:endParaRPr lang="en-US" sz="1100" dirty="0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200" y="148326"/>
            <a:ext cx="7139136" cy="857250"/>
          </a:xfrm>
        </p:spPr>
        <p:txBody>
          <a:bodyPr>
            <a:normAutofit/>
          </a:bodyPr>
          <a:lstStyle/>
          <a:p>
            <a:r>
              <a:rPr lang="de-CH" sz="1800" b="1" dirty="0"/>
              <a:t>4. M</a:t>
            </a:r>
            <a:r>
              <a:rPr lang="en-US" sz="1800" b="1" dirty="0" err="1"/>
              <a:t>icrostructure</a:t>
            </a:r>
            <a:r>
              <a:rPr lang="en-US" sz="1800" b="1" dirty="0"/>
              <a:t> control during laser powder bed fusion</a:t>
            </a:r>
            <a:br>
              <a:rPr lang="de-CH" sz="2000" b="1" dirty="0"/>
            </a:br>
            <a:r>
              <a:rPr lang="de-CH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Microstructure </a:t>
            </a: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formation</a:t>
            </a:r>
            <a:r>
              <a:rPr lang="de-CH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: </a:t>
            </a: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effect</a:t>
            </a:r>
            <a:r>
              <a:rPr lang="de-CH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of</a:t>
            </a:r>
            <a:r>
              <a:rPr lang="de-CH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VED</a:t>
            </a:r>
            <a:endParaRPr lang="en-US" sz="1800" b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409" y="3755028"/>
            <a:ext cx="1550397" cy="1121779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8084787" y="4171950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959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ontent Placeholder 2"/>
          <p:cNvSpPr txBox="1">
            <a:spLocks/>
          </p:cNvSpPr>
          <p:nvPr/>
        </p:nvSpPr>
        <p:spPr>
          <a:xfrm>
            <a:off x="4818357" y="844643"/>
            <a:ext cx="4114800" cy="395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500" dirty="0"/>
              <a:t>Microstructure in </a:t>
            </a:r>
            <a:r>
              <a:rPr lang="en-US" sz="1500" u="sng" dirty="0"/>
              <a:t>w/VC alloy</a:t>
            </a:r>
            <a:r>
              <a:rPr lang="en-US" sz="1500" dirty="0"/>
              <a:t>: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de-CH" sz="1500" dirty="0"/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r>
              <a:rPr lang="de-CH" sz="1200" b="1" dirty="0">
                <a:solidFill>
                  <a:srgbClr val="FF0000"/>
                </a:solidFill>
              </a:rPr>
              <a:t>1. </a:t>
            </a:r>
            <a:r>
              <a:rPr lang="de-CH" sz="1200" dirty="0"/>
              <a:t>Primary </a:t>
            </a:r>
            <a:r>
              <a:rPr lang="en-US" sz="1200" dirty="0"/>
              <a:t>solidification phase</a:t>
            </a:r>
            <a:r>
              <a:rPr lang="de-CH" sz="1200" dirty="0"/>
              <a:t>: </a:t>
            </a:r>
            <a:r>
              <a:rPr lang="de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fcc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endParaRPr lang="de-CH" sz="1200" dirty="0">
              <a:solidFill>
                <a:prstClr val="black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de-CH" sz="1200" b="1" dirty="0">
                <a:solidFill>
                  <a:srgbClr val="FF0000"/>
                </a:solidFill>
              </a:rPr>
              <a:t>2.</a:t>
            </a:r>
            <a:r>
              <a:rPr lang="de-CH" sz="1200" dirty="0">
                <a:solidFill>
                  <a:prstClr val="black"/>
                </a:solidFill>
              </a:rPr>
              <a:t> Evaporation </a:t>
            </a:r>
            <a:r>
              <a:rPr lang="de-CH" sz="1200" dirty="0" err="1">
                <a:solidFill>
                  <a:prstClr val="black"/>
                </a:solidFill>
              </a:rPr>
              <a:t>of</a:t>
            </a:r>
            <a:r>
              <a:rPr lang="de-CH" sz="1200" dirty="0">
                <a:solidFill>
                  <a:prstClr val="black"/>
                </a:solidFill>
              </a:rPr>
              <a:t> </a:t>
            </a:r>
            <a:r>
              <a:rPr lang="de-CH" sz="1200" dirty="0" err="1">
                <a:solidFill>
                  <a:prstClr val="black"/>
                </a:solidFill>
              </a:rPr>
              <a:t>Mn</a:t>
            </a:r>
            <a:r>
              <a:rPr lang="de-CH" sz="1200" dirty="0">
                <a:solidFill>
                  <a:prstClr val="black"/>
                </a:solidFill>
              </a:rPr>
              <a:t> </a:t>
            </a:r>
            <a:r>
              <a:rPr lang="de-CH" sz="1200" dirty="0" err="1">
                <a:solidFill>
                  <a:prstClr val="black"/>
                </a:solidFill>
              </a:rPr>
              <a:t>for</a:t>
            </a:r>
            <a:r>
              <a:rPr lang="de-CH" sz="1200" dirty="0">
                <a:solidFill>
                  <a:prstClr val="black"/>
                </a:solidFill>
              </a:rPr>
              <a:t> high VED</a:t>
            </a:r>
            <a:endParaRPr lang="de-CH" sz="1200" dirty="0"/>
          </a:p>
          <a:p>
            <a:pPr marL="0" indent="0">
              <a:buFont typeface="Wingdings" pitchFamily="2" charset="2"/>
              <a:buNone/>
            </a:pPr>
            <a:r>
              <a:rPr lang="de-CH" sz="1200" b="1" dirty="0">
                <a:solidFill>
                  <a:srgbClr val="FF0000"/>
                </a:solidFill>
              </a:rPr>
              <a:t>3. 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bcc-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δ 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de-CH" sz="1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fcc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γ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de-CH" sz="1200" dirty="0" err="1"/>
              <a:t>transformation</a:t>
            </a:r>
            <a:r>
              <a:rPr lang="de-CH" sz="1200" dirty="0"/>
              <a:t> </a:t>
            </a:r>
            <a:r>
              <a:rPr lang="de-CH" sz="1200" dirty="0" err="1"/>
              <a:t>for</a:t>
            </a:r>
            <a:r>
              <a:rPr lang="de-CH" sz="1200" dirty="0"/>
              <a:t> high VED</a:t>
            </a:r>
          </a:p>
          <a:p>
            <a:pPr marL="0" indent="0">
              <a:buNone/>
            </a:pPr>
            <a:endParaRPr lang="de-CH" sz="1600" dirty="0"/>
          </a:p>
          <a:p>
            <a:endParaRPr lang="de-CH" sz="1600" dirty="0"/>
          </a:p>
          <a:p>
            <a:endParaRPr lang="de-CH" sz="1600" dirty="0"/>
          </a:p>
          <a:p>
            <a:endParaRPr lang="de-CH" sz="1600" dirty="0"/>
          </a:p>
          <a:p>
            <a:pPr marL="0" indent="0">
              <a:buFont typeface="Wingdings" pitchFamily="2" charset="2"/>
              <a:buNone/>
            </a:pPr>
            <a:endParaRPr lang="de-CH" sz="1600" dirty="0"/>
          </a:p>
          <a:p>
            <a:pPr marL="0" indent="0">
              <a:buFont typeface="Wingdings" pitchFamily="2" charset="2"/>
              <a:buNone/>
            </a:pPr>
            <a:endParaRPr lang="de-CH" sz="2200" dirty="0"/>
          </a:p>
          <a:p>
            <a:pPr marL="0" indent="0">
              <a:buFont typeface="Wingdings" pitchFamily="2" charset="2"/>
              <a:buNone/>
            </a:pPr>
            <a:endParaRPr lang="de-CH" sz="2200" dirty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457200" y="844642"/>
            <a:ext cx="4114800" cy="395808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500" dirty="0"/>
              <a:t>Microstructure in </a:t>
            </a:r>
            <a:r>
              <a:rPr lang="en-US" sz="1500" u="sng" dirty="0"/>
              <a:t>w/</a:t>
            </a:r>
            <a:r>
              <a:rPr lang="en-US" sz="1500" u="sng" dirty="0" err="1"/>
              <a:t>oVC</a:t>
            </a:r>
            <a:r>
              <a:rPr lang="en-US" sz="1500" u="sng" dirty="0"/>
              <a:t> alloy</a:t>
            </a:r>
            <a:r>
              <a:rPr lang="en-US" sz="1500" dirty="0"/>
              <a:t>:</a:t>
            </a:r>
          </a:p>
          <a:p>
            <a:pPr marL="0" indent="0">
              <a:spcBef>
                <a:spcPts val="0"/>
              </a:spcBef>
              <a:buNone/>
            </a:pPr>
            <a:endParaRPr lang="de-CH" sz="1500" dirty="0"/>
          </a:p>
          <a:p>
            <a:pPr marL="0" indent="0">
              <a:spcBef>
                <a:spcPts val="0"/>
              </a:spcBef>
              <a:buNone/>
            </a:pPr>
            <a:r>
              <a:rPr lang="de-CH" sz="1200" b="1" dirty="0">
                <a:solidFill>
                  <a:srgbClr val="FF0000"/>
                </a:solidFill>
              </a:rPr>
              <a:t>1. </a:t>
            </a:r>
            <a:r>
              <a:rPr lang="de-CH" sz="1200" dirty="0"/>
              <a:t>Primary </a:t>
            </a:r>
            <a:r>
              <a:rPr lang="en-US" sz="1200" dirty="0"/>
              <a:t>solidification phase</a:t>
            </a:r>
            <a:r>
              <a:rPr lang="de-CH" sz="1200" dirty="0"/>
              <a:t>: 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bcc-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endParaRPr lang="de-CH" sz="1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de-CH" sz="1200" b="1" dirty="0">
                <a:solidFill>
                  <a:srgbClr val="FF0000"/>
                </a:solidFill>
              </a:rPr>
              <a:t>2.</a:t>
            </a:r>
            <a:r>
              <a:rPr lang="de-CH" sz="1200" dirty="0">
                <a:solidFill>
                  <a:prstClr val="black"/>
                </a:solidFill>
              </a:rPr>
              <a:t> Evaporation </a:t>
            </a:r>
            <a:r>
              <a:rPr lang="de-CH" sz="1200" dirty="0" err="1">
                <a:solidFill>
                  <a:prstClr val="black"/>
                </a:solidFill>
              </a:rPr>
              <a:t>of</a:t>
            </a:r>
            <a:r>
              <a:rPr lang="de-CH" sz="1200" dirty="0">
                <a:solidFill>
                  <a:prstClr val="black"/>
                </a:solidFill>
              </a:rPr>
              <a:t> </a:t>
            </a:r>
            <a:r>
              <a:rPr lang="de-CH" sz="1200" dirty="0" err="1">
                <a:solidFill>
                  <a:prstClr val="black"/>
                </a:solidFill>
              </a:rPr>
              <a:t>Mn</a:t>
            </a:r>
            <a:r>
              <a:rPr lang="de-CH" sz="1200" dirty="0">
                <a:solidFill>
                  <a:prstClr val="black"/>
                </a:solidFill>
              </a:rPr>
              <a:t> </a:t>
            </a:r>
            <a:r>
              <a:rPr lang="de-CH" sz="1200" dirty="0" err="1">
                <a:solidFill>
                  <a:prstClr val="black"/>
                </a:solidFill>
              </a:rPr>
              <a:t>for</a:t>
            </a:r>
            <a:r>
              <a:rPr lang="de-CH" sz="1200" dirty="0">
                <a:solidFill>
                  <a:prstClr val="black"/>
                </a:solidFill>
              </a:rPr>
              <a:t> high VED</a:t>
            </a:r>
            <a:endParaRPr lang="de-CH" sz="1200" dirty="0"/>
          </a:p>
          <a:p>
            <a:pPr marL="0" indent="0">
              <a:buNone/>
            </a:pPr>
            <a:r>
              <a:rPr lang="de-CH" sz="1200" b="1" dirty="0">
                <a:solidFill>
                  <a:srgbClr val="FF0000"/>
                </a:solidFill>
              </a:rPr>
              <a:t>3. 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bcc-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δ 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de-CH" sz="1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fcc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γ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de-CH" sz="1200" dirty="0" err="1"/>
              <a:t>transformation</a:t>
            </a:r>
            <a:r>
              <a:rPr lang="de-CH" sz="1200" dirty="0"/>
              <a:t> </a:t>
            </a:r>
            <a:r>
              <a:rPr lang="de-CH" sz="1200" dirty="0" err="1"/>
              <a:t>for</a:t>
            </a:r>
            <a:r>
              <a:rPr lang="de-CH" sz="1200" dirty="0"/>
              <a:t> high VED</a:t>
            </a:r>
          </a:p>
          <a:p>
            <a:pPr marL="0" indent="0">
              <a:buNone/>
            </a:pPr>
            <a:endParaRPr lang="de-CH" sz="1600" b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CH" sz="1600" dirty="0"/>
          </a:p>
          <a:p>
            <a:pPr>
              <a:buFont typeface="Wingdings" panose="05000000000000000000" pitchFamily="2" charset="2"/>
              <a:buChar char="Ø"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>
              <a:buFont typeface="Wingdings" panose="05000000000000000000" pitchFamily="2" charset="2"/>
              <a:buChar char="Ø"/>
            </a:pPr>
            <a:endParaRPr lang="de-CH" sz="1600" dirty="0"/>
          </a:p>
          <a:p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endParaRPr lang="de-CH" sz="1600" dirty="0"/>
          </a:p>
          <a:p>
            <a:endParaRPr lang="de-CH" sz="1600" dirty="0"/>
          </a:p>
          <a:p>
            <a:endParaRPr lang="de-CH" sz="1600" dirty="0"/>
          </a:p>
          <a:p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2200" dirty="0"/>
          </a:p>
          <a:p>
            <a:pPr marL="0" indent="0">
              <a:buNone/>
            </a:pPr>
            <a:endParaRPr lang="de-CH" sz="2200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148326"/>
            <a:ext cx="7139136" cy="857250"/>
          </a:xfrm>
        </p:spPr>
        <p:txBody>
          <a:bodyPr>
            <a:normAutofit/>
          </a:bodyPr>
          <a:lstStyle/>
          <a:p>
            <a:r>
              <a:rPr lang="de-CH" sz="1800" b="1" dirty="0"/>
              <a:t>4. M</a:t>
            </a:r>
            <a:r>
              <a:rPr lang="en-US" sz="1800" b="1" dirty="0" err="1"/>
              <a:t>icrostructure</a:t>
            </a:r>
            <a:r>
              <a:rPr lang="en-US" sz="1800" b="1" dirty="0"/>
              <a:t> control during laser powder bed fusion</a:t>
            </a:r>
            <a:br>
              <a:rPr lang="de-CH" sz="2000" b="1" dirty="0"/>
            </a:br>
            <a:r>
              <a:rPr lang="de-CH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Microstructure </a:t>
            </a: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formation</a:t>
            </a:r>
            <a:r>
              <a:rPr lang="de-CH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: </a:t>
            </a: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effect</a:t>
            </a:r>
            <a:r>
              <a:rPr lang="de-CH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of</a:t>
            </a:r>
            <a:r>
              <a:rPr lang="de-CH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VED</a:t>
            </a:r>
            <a:endParaRPr lang="en-US" sz="18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91" y="2226155"/>
            <a:ext cx="1303228" cy="13019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30964" t="41400" r="55548" b="55933"/>
          <a:stretch/>
        </p:blipFill>
        <p:spPr>
          <a:xfrm>
            <a:off x="1671151" y="2280204"/>
            <a:ext cx="578647" cy="72331"/>
          </a:xfrm>
          <a:prstGeom prst="rect">
            <a:avLst/>
          </a:prstGeom>
          <a:ln>
            <a:noFill/>
          </a:ln>
        </p:spPr>
      </p:pic>
      <p:sp>
        <p:nvSpPr>
          <p:cNvPr id="7" name="Right Triangle 6"/>
          <p:cNvSpPr/>
          <p:nvPr/>
        </p:nvSpPr>
        <p:spPr>
          <a:xfrm flipH="1">
            <a:off x="544171" y="2226154"/>
            <a:ext cx="289324" cy="2706131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463016">
            <a:off x="159235" y="3132078"/>
            <a:ext cx="795639" cy="292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/>
              <a:t>VED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42" y="2266996"/>
            <a:ext cx="564464" cy="5644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44" r="53629" b="12656"/>
          <a:stretch/>
        </p:blipFill>
        <p:spPr>
          <a:xfrm>
            <a:off x="3727253" y="2870331"/>
            <a:ext cx="513967" cy="663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912" y="2226155"/>
            <a:ext cx="1303228" cy="1301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19" y="3686257"/>
            <a:ext cx="564181" cy="5641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1" r="55198" b="14769"/>
          <a:stretch/>
        </p:blipFill>
        <p:spPr>
          <a:xfrm>
            <a:off x="3727253" y="4246453"/>
            <a:ext cx="511080" cy="6874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2" y="3633265"/>
            <a:ext cx="1301956" cy="130068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83" y="3633265"/>
            <a:ext cx="1301956" cy="130068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2" t="62605" r="76757" b="3782"/>
          <a:stretch/>
        </p:blipFill>
        <p:spPr>
          <a:xfrm>
            <a:off x="3323767" y="2221771"/>
            <a:ext cx="312996" cy="30581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948895" y="4932286"/>
            <a:ext cx="31951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/I. Ferretto et al., Additive Manufacturing Letters 3 (2022) 100091/ </a:t>
            </a:r>
          </a:p>
          <a:p>
            <a:endParaRPr lang="en-US" sz="8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833495" y="3586502"/>
            <a:ext cx="3428811" cy="32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4876800" y="2221771"/>
            <a:ext cx="3848123" cy="2725427"/>
            <a:chOff x="4876800" y="2221771"/>
            <a:chExt cx="3848123" cy="2725427"/>
          </a:xfrm>
        </p:grpSpPr>
        <p:sp>
          <p:nvSpPr>
            <p:cNvPr id="41" name="TextBox 40"/>
            <p:cNvSpPr txBox="1"/>
            <p:nvPr/>
          </p:nvSpPr>
          <p:spPr>
            <a:xfrm rot="16463016">
              <a:off x="4628753" y="3147176"/>
              <a:ext cx="786934" cy="29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400" dirty="0"/>
                <a:t>VED</a:t>
              </a:r>
              <a:endParaRPr lang="en-US" sz="1400" dirty="0"/>
            </a:p>
          </p:txBody>
        </p:sp>
        <p:sp>
          <p:nvSpPr>
            <p:cNvPr id="38" name="Right Triangle 37"/>
            <p:cNvSpPr/>
            <p:nvPr/>
          </p:nvSpPr>
          <p:spPr>
            <a:xfrm flipH="1">
              <a:off x="4985303" y="2252109"/>
              <a:ext cx="288026" cy="2680176"/>
            </a:xfrm>
            <a:prstGeom prst="rtTriangl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0950" y="2226155"/>
              <a:ext cx="1309477" cy="1298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881" y="2226155"/>
              <a:ext cx="1309477" cy="129844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3"/>
            <a:srcRect l="30964" t="41400" r="55548" b="55933"/>
            <a:stretch/>
          </p:blipFill>
          <p:spPr>
            <a:xfrm>
              <a:off x="6134409" y="2275021"/>
              <a:ext cx="566983" cy="7041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02" t="62605" r="76757" b="3782"/>
            <a:stretch/>
          </p:blipFill>
          <p:spPr>
            <a:xfrm>
              <a:off x="7760174" y="2221771"/>
              <a:ext cx="306687" cy="29770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4271" y="3633093"/>
              <a:ext cx="553009" cy="54942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607" r="59067" b="15985"/>
            <a:stretch/>
          </p:blipFill>
          <p:spPr>
            <a:xfrm>
              <a:off x="8165653" y="4221200"/>
              <a:ext cx="501165" cy="689986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664" y="3648750"/>
              <a:ext cx="1296116" cy="129844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881" y="3648750"/>
              <a:ext cx="1309477" cy="129844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7139" y="2240304"/>
              <a:ext cx="557784" cy="557784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72" r="57380" b="13957"/>
            <a:stretch/>
          </p:blipFill>
          <p:spPr>
            <a:xfrm>
              <a:off x="8160730" y="2853955"/>
              <a:ext cx="502920" cy="711167"/>
            </a:xfrm>
            <a:prstGeom prst="rect">
              <a:avLst/>
            </a:prstGeom>
          </p:spPr>
        </p:pic>
        <p:cxnSp>
          <p:nvCxnSpPr>
            <p:cNvPr id="40" name="Straight Connector 39"/>
            <p:cNvCxnSpPr/>
            <p:nvPr/>
          </p:nvCxnSpPr>
          <p:spPr>
            <a:xfrm flipV="1">
              <a:off x="5249793" y="3586502"/>
              <a:ext cx="3428811" cy="32"/>
            </a:xfrm>
            <a:prstGeom prst="line">
              <a:avLst/>
            </a:prstGeom>
            <a:ln w="28575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80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 flipV="1">
            <a:off x="906235" y="3264226"/>
            <a:ext cx="7810923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0767"/>
            <a:ext cx="3810001" cy="939230"/>
          </a:xfrm>
        </p:spPr>
        <p:txBody>
          <a:bodyPr>
            <a:normAutofit/>
          </a:bodyPr>
          <a:lstStyle/>
          <a:p>
            <a:r>
              <a:rPr lang="de-CH" sz="1500" dirty="0"/>
              <a:t>Different </a:t>
            </a:r>
            <a:r>
              <a:rPr lang="de-CH" sz="1500" dirty="0" err="1"/>
              <a:t>microstructure</a:t>
            </a:r>
            <a:r>
              <a:rPr lang="de-CH" sz="1500" dirty="0"/>
              <a:t> </a:t>
            </a:r>
            <a:r>
              <a:rPr lang="de-CH" sz="1500" dirty="0" err="1"/>
              <a:t>with</a:t>
            </a:r>
            <a:r>
              <a:rPr lang="de-CH" sz="1500" dirty="0"/>
              <a:t> VED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1200" dirty="0" err="1"/>
              <a:t>Grain</a:t>
            </a:r>
            <a:r>
              <a:rPr lang="de-CH" sz="1200" dirty="0"/>
              <a:t> </a:t>
            </a:r>
            <a:r>
              <a:rPr lang="de-CH" sz="1200" dirty="0" err="1"/>
              <a:t>size</a:t>
            </a:r>
            <a:r>
              <a:rPr lang="de-CH" sz="1200" dirty="0"/>
              <a:t> &amp; </a:t>
            </a:r>
            <a:r>
              <a:rPr lang="de-CH" sz="1200" dirty="0" err="1"/>
              <a:t>morphology</a:t>
            </a:r>
            <a:endParaRPr lang="de-CH" sz="1200" dirty="0"/>
          </a:p>
          <a:p>
            <a:pPr>
              <a:buFont typeface="Wingdings" panose="05000000000000000000" pitchFamily="2" charset="2"/>
              <a:buChar char="§"/>
            </a:pPr>
            <a:r>
              <a:rPr lang="de-CH" sz="1200" dirty="0" err="1"/>
              <a:t>Texture</a:t>
            </a:r>
            <a:endParaRPr lang="de-CH" sz="1200" dirty="0"/>
          </a:p>
          <a:p>
            <a:pPr marL="0" indent="0">
              <a:buNone/>
            </a:pPr>
            <a:endParaRPr lang="de-CH" sz="1500" dirty="0"/>
          </a:p>
          <a:p>
            <a:pPr marL="0" indent="0">
              <a:buNone/>
            </a:pPr>
            <a:endParaRPr lang="de-CH" sz="1600" dirty="0"/>
          </a:p>
        </p:txBody>
      </p:sp>
      <p:sp>
        <p:nvSpPr>
          <p:cNvPr id="79" name="TextBox 78"/>
          <p:cNvSpPr txBox="1"/>
          <p:nvPr/>
        </p:nvSpPr>
        <p:spPr>
          <a:xfrm rot="16463016">
            <a:off x="177946" y="2756458"/>
            <a:ext cx="930276" cy="342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/>
              <a:t>VED</a:t>
            </a:r>
            <a:endParaRPr lang="en-US" sz="1400" dirty="0"/>
          </a:p>
        </p:txBody>
      </p:sp>
      <p:sp>
        <p:nvSpPr>
          <p:cNvPr id="80" name="Right Triangle 79"/>
          <p:cNvSpPr/>
          <p:nvPr/>
        </p:nvSpPr>
        <p:spPr>
          <a:xfrm flipH="1">
            <a:off x="627978" y="1697704"/>
            <a:ext cx="339207" cy="3146366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45" y="1691234"/>
            <a:ext cx="1526433" cy="15193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256" y="1691234"/>
            <a:ext cx="1526433" cy="1519303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5"/>
          <a:srcRect l="30964" t="41400" r="55548" b="55933"/>
          <a:stretch/>
        </p:blipFill>
        <p:spPr>
          <a:xfrm>
            <a:off x="1952907" y="1724790"/>
            <a:ext cx="667734" cy="83239"/>
          </a:xfrm>
          <a:prstGeom prst="rect">
            <a:avLst/>
          </a:prstGeom>
          <a:ln>
            <a:noFill/>
          </a:ln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2" t="62605" r="76757" b="3782"/>
          <a:stretch/>
        </p:blipFill>
        <p:spPr>
          <a:xfrm>
            <a:off x="3867568" y="1661840"/>
            <a:ext cx="361185" cy="351929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30" y="3338447"/>
            <a:ext cx="1526433" cy="151930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256" y="3338447"/>
            <a:ext cx="1526433" cy="1519303"/>
          </a:xfrm>
          <a:prstGeom prst="rect">
            <a:avLst/>
          </a:prstGeom>
        </p:spPr>
      </p:pic>
      <p:sp>
        <p:nvSpPr>
          <p:cNvPr id="137" name="Rectangle 136"/>
          <p:cNvSpPr/>
          <p:nvPr/>
        </p:nvSpPr>
        <p:spPr>
          <a:xfrm>
            <a:off x="4294239" y="1688664"/>
            <a:ext cx="324266" cy="150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ontent Placeholder 2"/>
          <p:cNvSpPr txBox="1">
            <a:spLocks/>
          </p:cNvSpPr>
          <p:nvPr/>
        </p:nvSpPr>
        <p:spPr>
          <a:xfrm>
            <a:off x="4830259" y="850344"/>
            <a:ext cx="4102898" cy="939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Char char="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500" dirty="0"/>
              <a:t>Distinct strength and shape memory effect from different microstructures</a:t>
            </a:r>
          </a:p>
          <a:p>
            <a:pPr>
              <a:buFont typeface="Wingdings" panose="05000000000000000000" pitchFamily="2" charset="2"/>
              <a:buChar char="Ø"/>
            </a:pPr>
            <a:endParaRPr lang="de-CH" sz="1500" dirty="0"/>
          </a:p>
          <a:p>
            <a:pPr>
              <a:buFont typeface="Wingdings" panose="05000000000000000000" pitchFamily="2" charset="2"/>
              <a:buChar char="Ø"/>
            </a:pPr>
            <a:endParaRPr lang="de-CH" sz="1600" dirty="0"/>
          </a:p>
        </p:txBody>
      </p:sp>
      <p:pic>
        <p:nvPicPr>
          <p:cNvPr id="44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4" r="67499"/>
          <a:stretch/>
        </p:blipFill>
        <p:spPr>
          <a:xfrm>
            <a:off x="4797806" y="3398589"/>
            <a:ext cx="1983804" cy="1483170"/>
          </a:xfrm>
          <a:prstGeom prst="rect">
            <a:avLst/>
          </a:prstGeom>
        </p:spPr>
      </p:pic>
      <p:pic>
        <p:nvPicPr>
          <p:cNvPr id="4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3" t="17131"/>
          <a:stretch/>
        </p:blipFill>
        <p:spPr>
          <a:xfrm>
            <a:off x="4760067" y="1635930"/>
            <a:ext cx="2116295" cy="1525852"/>
          </a:xfrm>
          <a:prstGeom prst="rect">
            <a:avLst/>
          </a:prstGeom>
        </p:spPr>
      </p:pic>
      <p:pic>
        <p:nvPicPr>
          <p:cNvPr id="46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4" r="70000"/>
          <a:stretch/>
        </p:blipFill>
        <p:spPr>
          <a:xfrm>
            <a:off x="6813409" y="3346398"/>
            <a:ext cx="1903749" cy="1587552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4" t="9120" r="3116"/>
          <a:stretch/>
        </p:blipFill>
        <p:spPr>
          <a:xfrm>
            <a:off x="6785478" y="1632637"/>
            <a:ext cx="1977521" cy="1548713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2590800" y="1517401"/>
            <a:ext cx="3858037" cy="28831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3258984" y="1875803"/>
            <a:ext cx="0" cy="210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3258984" y="3975803"/>
            <a:ext cx="26583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 rot="16200000">
            <a:off x="2273697" y="2345663"/>
            <a:ext cx="15016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1400" b="1" dirty="0"/>
              <a:t>Shape </a:t>
            </a:r>
            <a:r>
              <a:rPr lang="de-CH" sz="1400" b="1" dirty="0" err="1"/>
              <a:t>memory</a:t>
            </a:r>
            <a:endParaRPr lang="en-US" sz="14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5133114" y="4007105"/>
            <a:ext cx="1218013" cy="307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1400" b="1" dirty="0" err="1"/>
              <a:t>Strength</a:t>
            </a:r>
            <a:endParaRPr lang="en-US" sz="1400" b="1" dirty="0"/>
          </a:p>
        </p:txBody>
      </p:sp>
      <p:sp>
        <p:nvSpPr>
          <p:cNvPr id="67" name="Oval 66"/>
          <p:cNvSpPr/>
          <p:nvPr/>
        </p:nvSpPr>
        <p:spPr>
          <a:xfrm>
            <a:off x="3443323" y="2033262"/>
            <a:ext cx="1149220" cy="4885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3475237" y="2092894"/>
            <a:ext cx="1273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Low VED</a:t>
            </a:r>
            <a:endParaRPr lang="en-US" dirty="0"/>
          </a:p>
        </p:txBody>
      </p:sp>
      <p:sp>
        <p:nvSpPr>
          <p:cNvPr id="69" name="Oval 68"/>
          <p:cNvSpPr/>
          <p:nvPr/>
        </p:nvSpPr>
        <p:spPr>
          <a:xfrm>
            <a:off x="4649434" y="3396338"/>
            <a:ext cx="1149220" cy="48859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4657675" y="3458061"/>
            <a:ext cx="1273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High VED</a:t>
            </a:r>
            <a:endParaRPr lang="en-US" dirty="0"/>
          </a:p>
        </p:txBody>
      </p:sp>
      <p:sp>
        <p:nvSpPr>
          <p:cNvPr id="71" name="Oval 70"/>
          <p:cNvSpPr/>
          <p:nvPr/>
        </p:nvSpPr>
        <p:spPr>
          <a:xfrm>
            <a:off x="4190935" y="2676777"/>
            <a:ext cx="1149220" cy="488596"/>
          </a:xfrm>
          <a:prstGeom prst="ellipse">
            <a:avLst/>
          </a:prstGeom>
          <a:solidFill>
            <a:schemeClr val="accent3">
              <a:lumMod val="10000"/>
              <a:lumOff val="90000"/>
            </a:schemeClr>
          </a:solidFill>
          <a:ln>
            <a:solidFill>
              <a:schemeClr val="accent3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4626149" y="2732520"/>
            <a:ext cx="37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?</a:t>
            </a:r>
            <a:endParaRPr lang="en-US" dirty="0"/>
          </a:p>
        </p:txBody>
      </p:sp>
      <p:sp>
        <p:nvSpPr>
          <p:cNvPr id="75" name="Title 1"/>
          <p:cNvSpPr>
            <a:spLocks noGrp="1"/>
          </p:cNvSpPr>
          <p:nvPr>
            <p:ph type="title"/>
          </p:nvPr>
        </p:nvSpPr>
        <p:spPr>
          <a:xfrm>
            <a:off x="457200" y="148326"/>
            <a:ext cx="7139136" cy="857250"/>
          </a:xfrm>
        </p:spPr>
        <p:txBody>
          <a:bodyPr>
            <a:normAutofit/>
          </a:bodyPr>
          <a:lstStyle/>
          <a:p>
            <a:r>
              <a:rPr lang="de-CH" sz="1800" b="1" dirty="0"/>
              <a:t>4. M</a:t>
            </a:r>
            <a:r>
              <a:rPr lang="en-US" sz="1800" b="1" dirty="0" err="1"/>
              <a:t>icrostructure</a:t>
            </a:r>
            <a:r>
              <a:rPr lang="en-US" sz="1800" b="1" dirty="0"/>
              <a:t> control during laser powder bed fusion</a:t>
            </a:r>
            <a:br>
              <a:rPr lang="de-CH" sz="2000" b="1" dirty="0"/>
            </a:br>
            <a:r>
              <a:rPr lang="de-CH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Microstructure </a:t>
            </a: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formation</a:t>
            </a:r>
            <a:r>
              <a:rPr lang="de-CH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: </a:t>
            </a: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effect</a:t>
            </a:r>
            <a:r>
              <a:rPr lang="de-CH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of</a:t>
            </a:r>
            <a:r>
              <a:rPr lang="de-CH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VED</a:t>
            </a:r>
            <a:endParaRPr lang="en-US" sz="1800" b="1" dirty="0"/>
          </a:p>
        </p:txBody>
      </p:sp>
      <p:sp>
        <p:nvSpPr>
          <p:cNvPr id="77" name="Rectangle 76"/>
          <p:cNvSpPr/>
          <p:nvPr/>
        </p:nvSpPr>
        <p:spPr>
          <a:xfrm>
            <a:off x="5943600" y="4922939"/>
            <a:ext cx="31951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/I. Ferretto et al., Additive Manufacturing Letters 3 (2022) 100091/ 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7576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5" grpId="0"/>
      <p:bldP spid="66" grpId="0"/>
      <p:bldP spid="67" grpId="0" animBg="1"/>
      <p:bldP spid="68" grpId="0"/>
      <p:bldP spid="69" grpId="0" animBg="1"/>
      <p:bldP spid="70" grpId="0"/>
      <p:bldP spid="71" grpId="0" animBg="1"/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/>
          <a:srcRect l="5552" t="40720" r="80784" b="53878"/>
          <a:stretch/>
        </p:blipFill>
        <p:spPr>
          <a:xfrm>
            <a:off x="4203660" y="4847255"/>
            <a:ext cx="1135636" cy="283909"/>
          </a:xfrm>
          <a:prstGeom prst="rect">
            <a:avLst/>
          </a:prstGeom>
          <a:ln>
            <a:noFill/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881082"/>
            <a:ext cx="8229600" cy="4052868"/>
          </a:xfrm>
        </p:spPr>
        <p:txBody>
          <a:bodyPr>
            <a:normAutofit/>
          </a:bodyPr>
          <a:lstStyle/>
          <a:p>
            <a:r>
              <a:rPr lang="de-CH" sz="1500" dirty="0"/>
              <a:t>Variation </a:t>
            </a:r>
            <a:r>
              <a:rPr lang="de-CH" sz="1500" dirty="0" err="1"/>
              <a:t>of</a:t>
            </a:r>
            <a:r>
              <a:rPr lang="de-CH" sz="1500" dirty="0"/>
              <a:t> </a:t>
            </a:r>
            <a:r>
              <a:rPr lang="de-CH" sz="1500" dirty="0" err="1"/>
              <a:t>processing</a:t>
            </a:r>
            <a:r>
              <a:rPr lang="de-CH" sz="1500" dirty="0"/>
              <a:t> </a:t>
            </a:r>
            <a:r>
              <a:rPr lang="de-CH" sz="1500" dirty="0" err="1"/>
              <a:t>parameters</a:t>
            </a:r>
            <a:r>
              <a:rPr lang="de-CH" sz="1500" dirty="0"/>
              <a:t> on a </a:t>
            </a:r>
            <a:r>
              <a:rPr lang="de-CH" sz="1500" u="sng" dirty="0" err="1"/>
              <a:t>local</a:t>
            </a:r>
            <a:r>
              <a:rPr lang="de-CH" sz="1500" u="sng" dirty="0"/>
              <a:t> </a:t>
            </a:r>
            <a:r>
              <a:rPr lang="de-CH" sz="1500" u="sng" dirty="0" err="1"/>
              <a:t>scale</a:t>
            </a:r>
            <a:endParaRPr lang="de-CH" sz="1500" u="sng" dirty="0"/>
          </a:p>
          <a:p>
            <a:pPr marL="0" indent="0">
              <a:spcBef>
                <a:spcPts val="0"/>
              </a:spcBef>
              <a:buNone/>
            </a:pPr>
            <a:endParaRPr lang="de-CH" sz="1500" dirty="0"/>
          </a:p>
          <a:p>
            <a:pPr>
              <a:buFont typeface="Wingdings" panose="05000000000000000000" pitchFamily="2" charset="2"/>
              <a:buChar char="§"/>
            </a:pPr>
            <a:r>
              <a:rPr lang="de-CH" sz="1200" dirty="0" err="1"/>
              <a:t>Local</a:t>
            </a:r>
            <a:r>
              <a:rPr lang="de-CH" sz="1200" dirty="0"/>
              <a:t> </a:t>
            </a:r>
            <a:r>
              <a:rPr lang="de-CH" sz="1200" dirty="0" err="1"/>
              <a:t>variation</a:t>
            </a:r>
            <a:r>
              <a:rPr lang="de-CH" sz="1200" dirty="0"/>
              <a:t> of </a:t>
            </a:r>
            <a:r>
              <a:rPr lang="de-CH" sz="1200" u="sng" dirty="0"/>
              <a:t>VED</a:t>
            </a:r>
          </a:p>
          <a:p>
            <a:endParaRPr lang="de-CH" sz="1500" dirty="0"/>
          </a:p>
          <a:p>
            <a:endParaRPr lang="de-CH" sz="1500" dirty="0"/>
          </a:p>
          <a:p>
            <a:endParaRPr lang="de-CH" sz="1500" dirty="0"/>
          </a:p>
          <a:p>
            <a:endParaRPr lang="de-CH" sz="1500" dirty="0"/>
          </a:p>
          <a:p>
            <a:pPr marL="0" indent="0">
              <a:buNone/>
            </a:pPr>
            <a:endParaRPr lang="de-CH" sz="1500" dirty="0"/>
          </a:p>
          <a:p>
            <a:pPr>
              <a:buFont typeface="Wingdings" panose="05000000000000000000" pitchFamily="2" charset="2"/>
              <a:buChar char="Ø"/>
            </a:pPr>
            <a:endParaRPr lang="de-CH" sz="1500" dirty="0"/>
          </a:p>
          <a:p>
            <a:pPr>
              <a:buFont typeface="Wingdings" panose="05000000000000000000" pitchFamily="2" charset="2"/>
              <a:buChar char="§"/>
            </a:pPr>
            <a:r>
              <a:rPr lang="de-CH" sz="1200" dirty="0" err="1"/>
              <a:t>Selective</a:t>
            </a:r>
            <a:r>
              <a:rPr lang="de-CH" sz="1200" dirty="0"/>
              <a:t> </a:t>
            </a:r>
            <a:r>
              <a:rPr lang="de-CH" sz="1200" u="sng" dirty="0" err="1"/>
              <a:t>rescanning</a:t>
            </a:r>
            <a:endParaRPr lang="de-CH" sz="1200" u="sng" dirty="0"/>
          </a:p>
          <a:p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708828"/>
            <a:ext cx="872107" cy="1258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11573"/>
          <a:stretch/>
        </p:blipFill>
        <p:spPr>
          <a:xfrm>
            <a:off x="899280" y="3769154"/>
            <a:ext cx="1398365" cy="989225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48326"/>
            <a:ext cx="7139136" cy="857250"/>
          </a:xfrm>
        </p:spPr>
        <p:txBody>
          <a:bodyPr>
            <a:normAutofit/>
          </a:bodyPr>
          <a:lstStyle/>
          <a:p>
            <a:r>
              <a:rPr lang="de-CH" sz="1800" b="1" dirty="0"/>
              <a:t>4. M</a:t>
            </a:r>
            <a:r>
              <a:rPr lang="en-US" sz="1800" b="1" dirty="0" err="1"/>
              <a:t>icrostructure</a:t>
            </a:r>
            <a:r>
              <a:rPr lang="en-US" sz="1800" b="1" dirty="0"/>
              <a:t> control during laser powder bed fusion</a:t>
            </a:r>
            <a:br>
              <a:rPr lang="de-CH" sz="1800" b="1" dirty="0"/>
            </a:b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Graded-microstructure</a:t>
            </a:r>
            <a:r>
              <a:rPr lang="de-CH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samples</a:t>
            </a:r>
            <a:endParaRPr lang="en-US" sz="18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5552" t="40720" r="80784" b="53878"/>
          <a:stretch/>
        </p:blipFill>
        <p:spPr>
          <a:xfrm>
            <a:off x="3644991" y="3051837"/>
            <a:ext cx="1135636" cy="283909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24576" t="9394" b="48901"/>
          <a:stretch/>
        </p:blipFill>
        <p:spPr>
          <a:xfrm>
            <a:off x="3120473" y="1489398"/>
            <a:ext cx="3302010" cy="160506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477347" y="2088940"/>
            <a:ext cx="685801" cy="762000"/>
            <a:chOff x="7038974" y="1672325"/>
            <a:chExt cx="952501" cy="97531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02" t="62605" r="76757" b="3782"/>
            <a:stretch/>
          </p:blipFill>
          <p:spPr>
            <a:xfrm>
              <a:off x="7077074" y="1751418"/>
              <a:ext cx="838201" cy="799794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067550" y="2533344"/>
              <a:ext cx="9144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038974" y="1672325"/>
              <a:ext cx="9144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 rot="16200000">
              <a:off x="7477125" y="2076144"/>
              <a:ext cx="9144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Oval 22"/>
          <p:cNvSpPr/>
          <p:nvPr/>
        </p:nvSpPr>
        <p:spPr>
          <a:xfrm>
            <a:off x="6759733" y="2942683"/>
            <a:ext cx="64008" cy="64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671341" y="2850940"/>
            <a:ext cx="246888" cy="2435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865449" y="2907461"/>
            <a:ext cx="4856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b="1" dirty="0"/>
              <a:t>BD</a:t>
            </a:r>
            <a:endParaRPr lang="en-US" sz="11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t="80729"/>
          <a:stretch/>
        </p:blipFill>
        <p:spPr>
          <a:xfrm>
            <a:off x="3146409" y="3446264"/>
            <a:ext cx="4495800" cy="144433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722798" y="3869087"/>
            <a:ext cx="685801" cy="762000"/>
            <a:chOff x="7038974" y="1672325"/>
            <a:chExt cx="952501" cy="97531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02" t="62605" r="76757" b="3782"/>
            <a:stretch/>
          </p:blipFill>
          <p:spPr>
            <a:xfrm>
              <a:off x="7077074" y="1751418"/>
              <a:ext cx="838201" cy="799794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067550" y="2533344"/>
              <a:ext cx="9144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038974" y="1672325"/>
              <a:ext cx="9144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 rot="16200000">
              <a:off x="7477125" y="2076144"/>
              <a:ext cx="9144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Oval 31"/>
          <p:cNvSpPr/>
          <p:nvPr/>
        </p:nvSpPr>
        <p:spPr>
          <a:xfrm>
            <a:off x="8005184" y="4722830"/>
            <a:ext cx="64008" cy="64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916792" y="4631087"/>
            <a:ext cx="246888" cy="2435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8110900" y="4687608"/>
            <a:ext cx="4856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b="1" dirty="0"/>
              <a:t>BD</a:t>
            </a:r>
            <a:endParaRPr lang="en-US" sz="1100" b="1" dirty="0"/>
          </a:p>
        </p:txBody>
      </p:sp>
      <p:sp>
        <p:nvSpPr>
          <p:cNvPr id="3" name="Rectangle 2"/>
          <p:cNvSpPr/>
          <p:nvPr/>
        </p:nvSpPr>
        <p:spPr>
          <a:xfrm>
            <a:off x="1274253" y="1756892"/>
            <a:ext cx="304800" cy="100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08541" y="1684201"/>
            <a:ext cx="7711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Low VED</a:t>
            </a:r>
            <a:endParaRPr lang="en-US" sz="800" dirty="0"/>
          </a:p>
        </p:txBody>
      </p:sp>
      <p:sp>
        <p:nvSpPr>
          <p:cNvPr id="47" name="TextBox 46"/>
          <p:cNvSpPr txBox="1"/>
          <p:nvPr/>
        </p:nvSpPr>
        <p:spPr>
          <a:xfrm>
            <a:off x="1528595" y="1688009"/>
            <a:ext cx="7711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High VED</a:t>
            </a:r>
            <a:endParaRPr lang="en-US" sz="800" dirty="0"/>
          </a:p>
        </p:txBody>
      </p:sp>
      <p:sp>
        <p:nvSpPr>
          <p:cNvPr id="50" name="Rectangle 49"/>
          <p:cNvSpPr/>
          <p:nvPr/>
        </p:nvSpPr>
        <p:spPr>
          <a:xfrm>
            <a:off x="7656092" y="4922939"/>
            <a:ext cx="1487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/I. Ferretto et al., submitted/ 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99656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ontent Placeholder 8"/>
          <p:cNvSpPr>
            <a:spLocks noGrp="1"/>
          </p:cNvSpPr>
          <p:nvPr>
            <p:ph idx="1"/>
          </p:nvPr>
        </p:nvSpPr>
        <p:spPr>
          <a:xfrm>
            <a:off x="457200" y="881082"/>
            <a:ext cx="8229600" cy="4052868"/>
          </a:xfrm>
        </p:spPr>
        <p:txBody>
          <a:bodyPr>
            <a:normAutofit/>
          </a:bodyPr>
          <a:lstStyle/>
          <a:p>
            <a:r>
              <a:rPr lang="de-CH" sz="1500" dirty="0"/>
              <a:t>Variation </a:t>
            </a:r>
            <a:r>
              <a:rPr lang="de-CH" sz="1500" dirty="0" err="1"/>
              <a:t>of</a:t>
            </a:r>
            <a:r>
              <a:rPr lang="de-CH" sz="1500" dirty="0"/>
              <a:t> </a:t>
            </a:r>
            <a:r>
              <a:rPr lang="de-CH" sz="1500" dirty="0" err="1"/>
              <a:t>processing</a:t>
            </a:r>
            <a:r>
              <a:rPr lang="de-CH" sz="1500" dirty="0"/>
              <a:t> </a:t>
            </a:r>
            <a:r>
              <a:rPr lang="de-CH" sz="1500" dirty="0" err="1"/>
              <a:t>parameters</a:t>
            </a:r>
            <a:r>
              <a:rPr lang="de-CH" sz="1500" dirty="0"/>
              <a:t> on a </a:t>
            </a:r>
            <a:r>
              <a:rPr lang="de-CH" sz="1500" u="sng" dirty="0" err="1"/>
              <a:t>local</a:t>
            </a:r>
            <a:r>
              <a:rPr lang="de-CH" sz="1500" u="sng" dirty="0"/>
              <a:t> </a:t>
            </a:r>
            <a:r>
              <a:rPr lang="de-CH" sz="1500" u="sng" dirty="0" err="1"/>
              <a:t>scale</a:t>
            </a:r>
            <a:endParaRPr lang="de-CH" sz="1500" u="sng" dirty="0"/>
          </a:p>
          <a:p>
            <a:pPr marL="0" indent="0">
              <a:spcBef>
                <a:spcPts val="0"/>
              </a:spcBef>
              <a:buNone/>
            </a:pPr>
            <a:endParaRPr lang="de-CH" sz="1500" dirty="0"/>
          </a:p>
          <a:p>
            <a:endParaRPr lang="de-CH" sz="1500" dirty="0"/>
          </a:p>
          <a:p>
            <a:endParaRPr lang="de-CH" sz="1500" dirty="0"/>
          </a:p>
          <a:p>
            <a:endParaRPr lang="de-CH" sz="1500" dirty="0"/>
          </a:p>
          <a:p>
            <a:endParaRPr lang="de-CH" sz="1500" dirty="0"/>
          </a:p>
          <a:p>
            <a:pPr marL="0" indent="0">
              <a:buNone/>
            </a:pPr>
            <a:endParaRPr lang="de-CH" sz="1500" dirty="0"/>
          </a:p>
          <a:p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2"/>
          <a:srcRect l="5552" t="40720" r="80784" b="53878"/>
          <a:stretch/>
        </p:blipFill>
        <p:spPr>
          <a:xfrm>
            <a:off x="3505130" y="3301874"/>
            <a:ext cx="1041903" cy="260476"/>
          </a:xfrm>
          <a:prstGeom prst="rect">
            <a:avLst/>
          </a:prstGeom>
          <a:ln>
            <a:noFill/>
          </a:ln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9" t="62625" r="198" b="33758"/>
          <a:stretch/>
        </p:blipFill>
        <p:spPr>
          <a:xfrm>
            <a:off x="4127028" y="2427929"/>
            <a:ext cx="384216" cy="152401"/>
          </a:xfrm>
          <a:prstGeom prst="rect">
            <a:avLst/>
          </a:prstGeom>
        </p:spPr>
      </p:pic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457200" y="148326"/>
            <a:ext cx="7139136" cy="857250"/>
          </a:xfrm>
        </p:spPr>
        <p:txBody>
          <a:bodyPr>
            <a:normAutofit/>
          </a:bodyPr>
          <a:lstStyle/>
          <a:p>
            <a:r>
              <a:rPr lang="de-CH" sz="1800" b="1" dirty="0"/>
              <a:t>4. M</a:t>
            </a:r>
            <a:r>
              <a:rPr lang="en-US" sz="1800" b="1" dirty="0" err="1"/>
              <a:t>icrostructure</a:t>
            </a:r>
            <a:r>
              <a:rPr lang="en-US" sz="1800" b="1" dirty="0"/>
              <a:t> control during laser powder bed fusion</a:t>
            </a:r>
            <a:br>
              <a:rPr lang="de-CH" sz="1800" b="1" dirty="0"/>
            </a:b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Graded-microstructure</a:t>
            </a:r>
            <a:r>
              <a:rPr lang="de-CH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samples</a:t>
            </a:r>
            <a:endParaRPr lang="en-US" sz="18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622888" y="1815183"/>
            <a:ext cx="4638086" cy="691202"/>
            <a:chOff x="568361" y="1883413"/>
            <a:chExt cx="5462565" cy="878069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48" b="49630"/>
            <a:stretch/>
          </p:blipFill>
          <p:spPr>
            <a:xfrm>
              <a:off x="1416797" y="1962150"/>
              <a:ext cx="3765693" cy="786566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193270" y="1883413"/>
              <a:ext cx="655032" cy="878069"/>
              <a:chOff x="4924147" y="1615680"/>
              <a:chExt cx="655032" cy="878069"/>
            </a:xfrm>
          </p:grpSpPr>
          <p:sp>
            <p:nvSpPr>
              <p:cNvPr id="6" name="Flowchart: Card 5"/>
              <p:cNvSpPr/>
              <p:nvPr/>
            </p:nvSpPr>
            <p:spPr>
              <a:xfrm>
                <a:off x="4925272" y="1615680"/>
                <a:ext cx="653907" cy="437991"/>
              </a:xfrm>
              <a:prstGeom prst="flowChartPunchedCard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lowchart: Card 53"/>
              <p:cNvSpPr/>
              <p:nvPr/>
            </p:nvSpPr>
            <p:spPr>
              <a:xfrm flipV="1">
                <a:off x="4924147" y="2055758"/>
                <a:ext cx="653907" cy="437991"/>
              </a:xfrm>
              <a:prstGeom prst="flowChartPunchedCard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 flipH="1">
              <a:off x="750985" y="1883413"/>
              <a:ext cx="655032" cy="878069"/>
              <a:chOff x="4918348" y="1707089"/>
              <a:chExt cx="655032" cy="878069"/>
            </a:xfrm>
          </p:grpSpPr>
          <p:sp>
            <p:nvSpPr>
              <p:cNvPr id="55" name="Flowchart: Card 54"/>
              <p:cNvSpPr/>
              <p:nvPr/>
            </p:nvSpPr>
            <p:spPr>
              <a:xfrm>
                <a:off x="4919473" y="1707089"/>
                <a:ext cx="653907" cy="437991"/>
              </a:xfrm>
              <a:prstGeom prst="flowChartPunchedCard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lowchart: Card 55"/>
              <p:cNvSpPr/>
              <p:nvPr/>
            </p:nvSpPr>
            <p:spPr>
              <a:xfrm flipV="1">
                <a:off x="4918348" y="2147167"/>
                <a:ext cx="653907" cy="437991"/>
              </a:xfrm>
              <a:prstGeom prst="flowChartPunchedCard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Left Arrow 8"/>
            <p:cNvSpPr/>
            <p:nvPr/>
          </p:nvSpPr>
          <p:spPr>
            <a:xfrm>
              <a:off x="568361" y="2207104"/>
              <a:ext cx="228600" cy="228600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Left Arrow 65"/>
            <p:cNvSpPr/>
            <p:nvPr/>
          </p:nvSpPr>
          <p:spPr>
            <a:xfrm flipH="1">
              <a:off x="5802326" y="2207104"/>
              <a:ext cx="228600" cy="228600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2888" y="2664041"/>
            <a:ext cx="4636008" cy="694944"/>
            <a:chOff x="573531" y="3730985"/>
            <a:chExt cx="5462565" cy="878069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2" b="75776"/>
            <a:stretch/>
          </p:blipFill>
          <p:spPr>
            <a:xfrm>
              <a:off x="1421967" y="3785770"/>
              <a:ext cx="3784480" cy="803592"/>
            </a:xfrm>
            <a:prstGeom prst="rect">
              <a:avLst/>
            </a:prstGeom>
          </p:spPr>
        </p:pic>
        <p:grpSp>
          <p:nvGrpSpPr>
            <p:cNvPr id="59" name="Group 58"/>
            <p:cNvGrpSpPr/>
            <p:nvPr/>
          </p:nvGrpSpPr>
          <p:grpSpPr>
            <a:xfrm>
              <a:off x="5197315" y="3730985"/>
              <a:ext cx="655032" cy="878069"/>
              <a:chOff x="4924147" y="1615680"/>
              <a:chExt cx="655032" cy="878069"/>
            </a:xfrm>
          </p:grpSpPr>
          <p:sp>
            <p:nvSpPr>
              <p:cNvPr id="60" name="Flowchart: Card 59"/>
              <p:cNvSpPr/>
              <p:nvPr/>
            </p:nvSpPr>
            <p:spPr>
              <a:xfrm>
                <a:off x="4925272" y="1615680"/>
                <a:ext cx="653907" cy="437991"/>
              </a:xfrm>
              <a:prstGeom prst="flowChartPunchedCard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Flowchart: Card 60"/>
              <p:cNvSpPr/>
              <p:nvPr/>
            </p:nvSpPr>
            <p:spPr>
              <a:xfrm flipV="1">
                <a:off x="4924147" y="2055758"/>
                <a:ext cx="653907" cy="437991"/>
              </a:xfrm>
              <a:prstGeom prst="flowChartPunchedCard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flipH="1">
              <a:off x="755030" y="3730985"/>
              <a:ext cx="655032" cy="878069"/>
              <a:chOff x="4918348" y="1707089"/>
              <a:chExt cx="655032" cy="878069"/>
            </a:xfrm>
          </p:grpSpPr>
          <p:sp>
            <p:nvSpPr>
              <p:cNvPr id="63" name="Flowchart: Card 62"/>
              <p:cNvSpPr/>
              <p:nvPr/>
            </p:nvSpPr>
            <p:spPr>
              <a:xfrm>
                <a:off x="4919473" y="1707089"/>
                <a:ext cx="653907" cy="437991"/>
              </a:xfrm>
              <a:prstGeom prst="flowChartPunchedCard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lowchart: Card 63"/>
              <p:cNvSpPr/>
              <p:nvPr/>
            </p:nvSpPr>
            <p:spPr>
              <a:xfrm flipV="1">
                <a:off x="4918348" y="2147167"/>
                <a:ext cx="653907" cy="437991"/>
              </a:xfrm>
              <a:prstGeom prst="flowChartPunchedCard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Left Arrow 66"/>
            <p:cNvSpPr/>
            <p:nvPr/>
          </p:nvSpPr>
          <p:spPr>
            <a:xfrm>
              <a:off x="573531" y="4055720"/>
              <a:ext cx="228600" cy="228600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Left Arrow 67"/>
            <p:cNvSpPr/>
            <p:nvPr/>
          </p:nvSpPr>
          <p:spPr>
            <a:xfrm flipH="1">
              <a:off x="5807496" y="4055720"/>
              <a:ext cx="228600" cy="228600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1692216" y="1815183"/>
            <a:ext cx="0" cy="434754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066712" y="1657350"/>
            <a:ext cx="0" cy="592587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596132" y="1759573"/>
            <a:ext cx="0" cy="2877833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941931" y="1759573"/>
            <a:ext cx="0" cy="2837492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505200" y="1657350"/>
            <a:ext cx="0" cy="2939715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3886200" y="1823118"/>
            <a:ext cx="0" cy="2646904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4419600" y="1823118"/>
            <a:ext cx="0" cy="1478756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Isosceles Triangle 83"/>
          <p:cNvSpPr/>
          <p:nvPr/>
        </p:nvSpPr>
        <p:spPr>
          <a:xfrm flipV="1">
            <a:off x="2252758" y="1456765"/>
            <a:ext cx="136626" cy="3987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84"/>
          <p:cNvSpPr/>
          <p:nvPr/>
        </p:nvSpPr>
        <p:spPr>
          <a:xfrm flipV="1">
            <a:off x="3161228" y="1464288"/>
            <a:ext cx="136626" cy="3987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Isosceles Triangle 85"/>
          <p:cNvSpPr/>
          <p:nvPr/>
        </p:nvSpPr>
        <p:spPr>
          <a:xfrm flipV="1">
            <a:off x="4072440" y="1462126"/>
            <a:ext cx="136626" cy="3987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Isosceles Triangle 86"/>
          <p:cNvSpPr/>
          <p:nvPr/>
        </p:nvSpPr>
        <p:spPr>
          <a:xfrm flipV="1">
            <a:off x="1443589" y="1469257"/>
            <a:ext cx="136626" cy="3987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Isosceles Triangle 87"/>
          <p:cNvSpPr/>
          <p:nvPr/>
        </p:nvSpPr>
        <p:spPr>
          <a:xfrm flipV="1">
            <a:off x="1798712" y="1462126"/>
            <a:ext cx="136626" cy="398719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88"/>
          <p:cNvSpPr/>
          <p:nvPr/>
        </p:nvSpPr>
        <p:spPr>
          <a:xfrm flipV="1">
            <a:off x="2698083" y="1469257"/>
            <a:ext cx="136626" cy="398719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89"/>
          <p:cNvSpPr/>
          <p:nvPr/>
        </p:nvSpPr>
        <p:spPr>
          <a:xfrm flipV="1">
            <a:off x="3626110" y="1451796"/>
            <a:ext cx="136626" cy="398719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5784471" y="1575213"/>
            <a:ext cx="2571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1400" dirty="0" err="1">
                <a:latin typeface="+mj-lt"/>
              </a:rPr>
              <a:t>Local</a:t>
            </a:r>
            <a:r>
              <a:rPr lang="de-CH" sz="1400" dirty="0">
                <a:latin typeface="+mj-lt"/>
              </a:rPr>
              <a:t> </a:t>
            </a:r>
            <a:r>
              <a:rPr lang="de-CH" sz="1400" dirty="0" err="1">
                <a:latin typeface="+mj-lt"/>
              </a:rPr>
              <a:t>variation</a:t>
            </a:r>
            <a:r>
              <a:rPr lang="de-CH" sz="1400" dirty="0">
                <a:latin typeface="+mj-lt"/>
              </a:rPr>
              <a:t> </a:t>
            </a:r>
            <a:r>
              <a:rPr lang="de-CH" sz="1400" dirty="0" err="1">
                <a:latin typeface="+mj-lt"/>
              </a:rPr>
              <a:t>of</a:t>
            </a:r>
            <a:r>
              <a:rPr lang="de-CH" sz="1400" dirty="0">
                <a:latin typeface="+mj-lt"/>
              </a:rPr>
              <a:t> VED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784471" y="2363600"/>
            <a:ext cx="2658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1400" dirty="0" err="1">
                <a:latin typeface="+mj-lt"/>
              </a:rPr>
              <a:t>Controlled</a:t>
            </a:r>
            <a:r>
              <a:rPr lang="de-CH" sz="1400" dirty="0">
                <a:latin typeface="+mj-lt"/>
              </a:rPr>
              <a:t> </a:t>
            </a:r>
            <a:r>
              <a:rPr lang="de-CH" sz="1400" dirty="0" err="1">
                <a:latin typeface="+mj-lt"/>
              </a:rPr>
              <a:t>Mn</a:t>
            </a:r>
            <a:r>
              <a:rPr lang="de-CH" sz="1400" dirty="0">
                <a:latin typeface="+mj-lt"/>
              </a:rPr>
              <a:t> </a:t>
            </a:r>
            <a:r>
              <a:rPr lang="de-CH" sz="1400" dirty="0" err="1">
                <a:latin typeface="+mj-lt"/>
              </a:rPr>
              <a:t>evaporation</a:t>
            </a:r>
            <a:endParaRPr lang="de-CH" sz="1400" dirty="0">
              <a:latin typeface="+mj-lt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784471" y="3151987"/>
            <a:ext cx="3025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1400" dirty="0">
                <a:latin typeface="+mj-lt"/>
              </a:rPr>
              <a:t>Change in </a:t>
            </a:r>
            <a:r>
              <a:rPr lang="de-CH" sz="1400" dirty="0" err="1">
                <a:latin typeface="+mj-lt"/>
              </a:rPr>
              <a:t>primary</a:t>
            </a:r>
            <a:r>
              <a:rPr lang="de-CH" sz="1400" dirty="0">
                <a:latin typeface="+mj-lt"/>
              </a:rPr>
              <a:t> </a:t>
            </a:r>
            <a:r>
              <a:rPr lang="de-CH" sz="1400" dirty="0" err="1">
                <a:latin typeface="+mj-lt"/>
              </a:rPr>
              <a:t>phase</a:t>
            </a:r>
            <a:endParaRPr lang="de-CH" sz="1400" dirty="0">
              <a:latin typeface="+mj-lt"/>
            </a:endParaRPr>
          </a:p>
        </p:txBody>
      </p:sp>
      <p:sp>
        <p:nvSpPr>
          <p:cNvPr id="94" name="Isosceles Triangle 93"/>
          <p:cNvSpPr/>
          <p:nvPr/>
        </p:nvSpPr>
        <p:spPr>
          <a:xfrm flipV="1">
            <a:off x="4417511" y="1449016"/>
            <a:ext cx="136626" cy="398719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776924" y="3588855"/>
            <a:ext cx="4297680" cy="1116495"/>
            <a:chOff x="771919" y="3546153"/>
            <a:chExt cx="5115314" cy="132890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9" r="53544" b="49630"/>
            <a:stretch/>
          </p:blipFill>
          <p:spPr>
            <a:xfrm>
              <a:off x="771919" y="3546153"/>
              <a:ext cx="1666482" cy="1275658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96" r="48988"/>
            <a:stretch/>
          </p:blipFill>
          <p:spPr>
            <a:xfrm>
              <a:off x="3993423" y="3551189"/>
              <a:ext cx="1893810" cy="132387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35" t="6789" r="4532" b="49630"/>
            <a:stretch/>
          </p:blipFill>
          <p:spPr>
            <a:xfrm>
              <a:off x="2375865" y="3551189"/>
              <a:ext cx="1676400" cy="1275658"/>
            </a:xfrm>
            <a:prstGeom prst="rect">
              <a:avLst/>
            </a:prstGeom>
          </p:spPr>
        </p:pic>
      </p:grpSp>
      <p:sp>
        <p:nvSpPr>
          <p:cNvPr id="47" name="TextBox 46"/>
          <p:cNvSpPr txBox="1"/>
          <p:nvPr/>
        </p:nvSpPr>
        <p:spPr>
          <a:xfrm>
            <a:off x="5784471" y="3940373"/>
            <a:ext cx="3109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+mj-lt"/>
              </a:rPr>
              <a:t>Good combination of properties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2440" y="3867150"/>
            <a:ext cx="423360" cy="496544"/>
          </a:xfrm>
          <a:prstGeom prst="rect">
            <a:avLst/>
          </a:prstGeom>
          <a:solidFill>
            <a:schemeClr val="accent3">
              <a:lumMod val="10000"/>
              <a:lumOff val="90000"/>
              <a:alpha val="40000"/>
            </a:schemeClr>
          </a:solidFill>
          <a:ln>
            <a:solidFill>
              <a:schemeClr val="accent3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656092" y="4922939"/>
            <a:ext cx="1487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/I. Ferretto et al., submitted/ </a:t>
            </a:r>
          </a:p>
          <a:p>
            <a:endParaRPr lang="en-US" sz="800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1676400" y="2703674"/>
            <a:ext cx="0" cy="434754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063876" y="2559400"/>
            <a:ext cx="0" cy="592587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368653" y="2666090"/>
            <a:ext cx="10064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208951" y="2661681"/>
            <a:ext cx="10064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5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48"/>
          <p:cNvPicPr>
            <a:picLocks noChangeAspect="1"/>
          </p:cNvPicPr>
          <p:nvPr/>
        </p:nvPicPr>
        <p:blipFill rotWithShape="1">
          <a:blip r:embed="rId2"/>
          <a:srcRect l="5552" t="40720" r="80784" b="53878"/>
          <a:stretch/>
        </p:blipFill>
        <p:spPr>
          <a:xfrm>
            <a:off x="3461818" y="3293834"/>
            <a:ext cx="1041903" cy="260476"/>
          </a:xfrm>
          <a:prstGeom prst="rect">
            <a:avLst/>
          </a:prstGeom>
          <a:ln>
            <a:noFill/>
          </a:ln>
        </p:spPr>
      </p:pic>
      <p:pic>
        <p:nvPicPr>
          <p:cNvPr id="150" name="Picture 14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9" t="62625" r="198" b="33758"/>
          <a:stretch/>
        </p:blipFill>
        <p:spPr>
          <a:xfrm>
            <a:off x="4127028" y="2427929"/>
            <a:ext cx="384216" cy="152401"/>
          </a:xfrm>
          <a:prstGeom prst="rect">
            <a:avLst/>
          </a:prstGeom>
        </p:spPr>
      </p:pic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457200" y="148326"/>
            <a:ext cx="7139136" cy="857250"/>
          </a:xfrm>
        </p:spPr>
        <p:txBody>
          <a:bodyPr>
            <a:normAutofit/>
          </a:bodyPr>
          <a:lstStyle/>
          <a:p>
            <a:r>
              <a:rPr lang="de-CH" sz="1800" b="1" dirty="0"/>
              <a:t>4. M</a:t>
            </a:r>
            <a:r>
              <a:rPr lang="en-US" sz="1800" b="1" dirty="0" err="1"/>
              <a:t>icrostructure</a:t>
            </a:r>
            <a:r>
              <a:rPr lang="en-US" sz="1800" b="1" dirty="0"/>
              <a:t> control during laser powder bed fusion</a:t>
            </a:r>
            <a:br>
              <a:rPr lang="de-CH" sz="1800" b="1" dirty="0"/>
            </a:b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Graded-microstructure</a:t>
            </a:r>
            <a:r>
              <a:rPr lang="de-CH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samples</a:t>
            </a:r>
            <a:endParaRPr lang="en-US" sz="18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622888" y="1815183"/>
            <a:ext cx="4638086" cy="691202"/>
            <a:chOff x="568361" y="1883413"/>
            <a:chExt cx="5462565" cy="878069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48" b="49630"/>
            <a:stretch/>
          </p:blipFill>
          <p:spPr>
            <a:xfrm>
              <a:off x="1416797" y="1962150"/>
              <a:ext cx="3765693" cy="786566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193270" y="1883413"/>
              <a:ext cx="655032" cy="878069"/>
              <a:chOff x="4924147" y="1615680"/>
              <a:chExt cx="655032" cy="878069"/>
            </a:xfrm>
          </p:grpSpPr>
          <p:sp>
            <p:nvSpPr>
              <p:cNvPr id="6" name="Flowchart: Card 5"/>
              <p:cNvSpPr/>
              <p:nvPr/>
            </p:nvSpPr>
            <p:spPr>
              <a:xfrm>
                <a:off x="4925272" y="1615680"/>
                <a:ext cx="653907" cy="437991"/>
              </a:xfrm>
              <a:prstGeom prst="flowChartPunchedCard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lowchart: Card 53"/>
              <p:cNvSpPr/>
              <p:nvPr/>
            </p:nvSpPr>
            <p:spPr>
              <a:xfrm flipV="1">
                <a:off x="4924147" y="2055758"/>
                <a:ext cx="653907" cy="437991"/>
              </a:xfrm>
              <a:prstGeom prst="flowChartPunchedCard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 flipH="1">
              <a:off x="750985" y="1883413"/>
              <a:ext cx="655032" cy="878069"/>
              <a:chOff x="4918348" y="1707089"/>
              <a:chExt cx="655032" cy="878069"/>
            </a:xfrm>
          </p:grpSpPr>
          <p:sp>
            <p:nvSpPr>
              <p:cNvPr id="55" name="Flowchart: Card 54"/>
              <p:cNvSpPr/>
              <p:nvPr/>
            </p:nvSpPr>
            <p:spPr>
              <a:xfrm>
                <a:off x="4919473" y="1707089"/>
                <a:ext cx="653907" cy="437991"/>
              </a:xfrm>
              <a:prstGeom prst="flowChartPunchedCard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lowchart: Card 55"/>
              <p:cNvSpPr/>
              <p:nvPr/>
            </p:nvSpPr>
            <p:spPr>
              <a:xfrm flipV="1">
                <a:off x="4918348" y="2147167"/>
                <a:ext cx="653907" cy="437991"/>
              </a:xfrm>
              <a:prstGeom prst="flowChartPunchedCard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Left Arrow 8"/>
            <p:cNvSpPr/>
            <p:nvPr/>
          </p:nvSpPr>
          <p:spPr>
            <a:xfrm>
              <a:off x="568361" y="2207104"/>
              <a:ext cx="228600" cy="228600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Left Arrow 65"/>
            <p:cNvSpPr/>
            <p:nvPr/>
          </p:nvSpPr>
          <p:spPr>
            <a:xfrm flipH="1">
              <a:off x="5802326" y="2207104"/>
              <a:ext cx="228600" cy="228600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2888" y="2664041"/>
            <a:ext cx="4636008" cy="694944"/>
            <a:chOff x="573531" y="3730985"/>
            <a:chExt cx="5462565" cy="878069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2" b="75776"/>
            <a:stretch/>
          </p:blipFill>
          <p:spPr>
            <a:xfrm>
              <a:off x="1421967" y="3785770"/>
              <a:ext cx="3784480" cy="803592"/>
            </a:xfrm>
            <a:prstGeom prst="rect">
              <a:avLst/>
            </a:prstGeom>
          </p:spPr>
        </p:pic>
        <p:grpSp>
          <p:nvGrpSpPr>
            <p:cNvPr id="59" name="Group 58"/>
            <p:cNvGrpSpPr/>
            <p:nvPr/>
          </p:nvGrpSpPr>
          <p:grpSpPr>
            <a:xfrm>
              <a:off x="5197315" y="3730985"/>
              <a:ext cx="655032" cy="878069"/>
              <a:chOff x="4924147" y="1615680"/>
              <a:chExt cx="655032" cy="878069"/>
            </a:xfrm>
          </p:grpSpPr>
          <p:sp>
            <p:nvSpPr>
              <p:cNvPr id="60" name="Flowchart: Card 59"/>
              <p:cNvSpPr/>
              <p:nvPr/>
            </p:nvSpPr>
            <p:spPr>
              <a:xfrm>
                <a:off x="4925272" y="1615680"/>
                <a:ext cx="653907" cy="437991"/>
              </a:xfrm>
              <a:prstGeom prst="flowChartPunchedCard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Flowchart: Card 60"/>
              <p:cNvSpPr/>
              <p:nvPr/>
            </p:nvSpPr>
            <p:spPr>
              <a:xfrm flipV="1">
                <a:off x="4924147" y="2055758"/>
                <a:ext cx="653907" cy="437991"/>
              </a:xfrm>
              <a:prstGeom prst="flowChartPunchedCard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flipH="1">
              <a:off x="755030" y="3730985"/>
              <a:ext cx="655032" cy="878069"/>
              <a:chOff x="4918348" y="1707089"/>
              <a:chExt cx="655032" cy="878069"/>
            </a:xfrm>
          </p:grpSpPr>
          <p:sp>
            <p:nvSpPr>
              <p:cNvPr id="63" name="Flowchart: Card 62"/>
              <p:cNvSpPr/>
              <p:nvPr/>
            </p:nvSpPr>
            <p:spPr>
              <a:xfrm>
                <a:off x="4919473" y="1707089"/>
                <a:ext cx="653907" cy="437991"/>
              </a:xfrm>
              <a:prstGeom prst="flowChartPunchedCard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lowchart: Card 63"/>
              <p:cNvSpPr/>
              <p:nvPr/>
            </p:nvSpPr>
            <p:spPr>
              <a:xfrm flipV="1">
                <a:off x="4918348" y="2147167"/>
                <a:ext cx="653907" cy="437991"/>
              </a:xfrm>
              <a:prstGeom prst="flowChartPunchedCard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Left Arrow 66"/>
            <p:cNvSpPr/>
            <p:nvPr/>
          </p:nvSpPr>
          <p:spPr>
            <a:xfrm>
              <a:off x="573531" y="4055720"/>
              <a:ext cx="228600" cy="228600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Left Arrow 67"/>
            <p:cNvSpPr/>
            <p:nvPr/>
          </p:nvSpPr>
          <p:spPr>
            <a:xfrm flipH="1">
              <a:off x="5807496" y="4055720"/>
              <a:ext cx="228600" cy="228600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2" name="Straight Connector 71"/>
          <p:cNvCxnSpPr/>
          <p:nvPr/>
        </p:nvCxnSpPr>
        <p:spPr>
          <a:xfrm>
            <a:off x="2596132" y="1732136"/>
            <a:ext cx="0" cy="290527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941931" y="1504950"/>
            <a:ext cx="0" cy="3092115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505200" y="1504950"/>
            <a:ext cx="0" cy="3092115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3886200" y="1823118"/>
            <a:ext cx="0" cy="2646904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4419600" y="1823118"/>
            <a:ext cx="0" cy="2646904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Isosceles Triangle 83"/>
          <p:cNvSpPr/>
          <p:nvPr/>
        </p:nvSpPr>
        <p:spPr>
          <a:xfrm flipV="1">
            <a:off x="2252758" y="1456765"/>
            <a:ext cx="136626" cy="3987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84"/>
          <p:cNvSpPr/>
          <p:nvPr/>
        </p:nvSpPr>
        <p:spPr>
          <a:xfrm flipV="1">
            <a:off x="3161228" y="1464288"/>
            <a:ext cx="136626" cy="3987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Isosceles Triangle 85"/>
          <p:cNvSpPr/>
          <p:nvPr/>
        </p:nvSpPr>
        <p:spPr>
          <a:xfrm flipV="1">
            <a:off x="4072440" y="1462126"/>
            <a:ext cx="136626" cy="3987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Isosceles Triangle 86"/>
          <p:cNvSpPr/>
          <p:nvPr/>
        </p:nvSpPr>
        <p:spPr>
          <a:xfrm flipV="1">
            <a:off x="1443589" y="1469257"/>
            <a:ext cx="136626" cy="3987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Isosceles Triangle 87"/>
          <p:cNvSpPr/>
          <p:nvPr/>
        </p:nvSpPr>
        <p:spPr>
          <a:xfrm flipV="1">
            <a:off x="1798712" y="1462126"/>
            <a:ext cx="136626" cy="398719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88"/>
          <p:cNvSpPr/>
          <p:nvPr/>
        </p:nvSpPr>
        <p:spPr>
          <a:xfrm flipV="1">
            <a:off x="2698083" y="1469257"/>
            <a:ext cx="136626" cy="398719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89"/>
          <p:cNvSpPr/>
          <p:nvPr/>
        </p:nvSpPr>
        <p:spPr>
          <a:xfrm flipV="1">
            <a:off x="3626110" y="1451796"/>
            <a:ext cx="136626" cy="398719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Isosceles Triangle 93"/>
          <p:cNvSpPr/>
          <p:nvPr/>
        </p:nvSpPr>
        <p:spPr>
          <a:xfrm flipV="1">
            <a:off x="4417511" y="1449016"/>
            <a:ext cx="136626" cy="398719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037993" y="3432097"/>
            <a:ext cx="4028136" cy="1426479"/>
            <a:chOff x="1037993" y="3432097"/>
            <a:chExt cx="4028136" cy="1426479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1332457" y="3432097"/>
              <a:ext cx="1596" cy="1244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1304515" y="4669450"/>
              <a:ext cx="376161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1347661" y="3715247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449043" y="3781029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1555724" y="3715247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1631924" y="3741560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753843" y="3846811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784324" y="4004688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860524" y="4136253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1860524" y="4267817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1936724" y="4399381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012924" y="4530945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089124" y="4267817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2089124" y="4136253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2165324" y="3781029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2287243" y="3938906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2317724" y="3781029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2393924" y="3938906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2439643" y="3807342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2470124" y="3873124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2546324" y="3649464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2592043" y="3781029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2622524" y="4136253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2698724" y="4267817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2774924" y="4202035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2774924" y="4399381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851124" y="4333599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2896843" y="4241503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2973043" y="4044157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003524" y="3741560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049243" y="3807342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155924" y="3715247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277843" y="3781029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3384524" y="3781029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3384524" y="4070471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3460724" y="4175721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536924" y="4373067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3613124" y="4530945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3689324" y="4267817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689324" y="4175721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4298924" y="3781029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3841724" y="4044157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917924" y="3781029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994124" y="3912593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116043" y="3846811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146524" y="3715247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451324" y="4109939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420843" y="4241503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420843" y="4438849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/>
            <p:nvPr/>
          </p:nvCxnSpPr>
          <p:spPr>
            <a:xfrm>
              <a:off x="1693459" y="3649464"/>
              <a:ext cx="0" cy="1027232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2067955" y="3649464"/>
              <a:ext cx="0" cy="102620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2602527" y="3649464"/>
              <a:ext cx="0" cy="102620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2942562" y="3649464"/>
              <a:ext cx="0" cy="102620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3509893" y="3649464"/>
              <a:ext cx="0" cy="102620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3887443" y="3649464"/>
              <a:ext cx="0" cy="102620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4418754" y="3649464"/>
              <a:ext cx="0" cy="102620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/>
            <p:cNvSpPr/>
            <p:nvPr/>
          </p:nvSpPr>
          <p:spPr>
            <a:xfrm>
              <a:off x="4298924" y="3873124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54907" y="4668083"/>
              <a:ext cx="960119" cy="18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800" dirty="0" err="1"/>
                <a:t>Distance</a:t>
              </a:r>
              <a:r>
                <a:rPr lang="de-CH" sz="800" dirty="0"/>
                <a:t> [mm]</a:t>
              </a:r>
              <a:endParaRPr lang="en-US" sz="800" dirty="0"/>
            </a:p>
          </p:txBody>
        </p:sp>
        <p:sp>
          <p:nvSpPr>
            <p:cNvPr id="140" name="TextBox 139"/>
            <p:cNvSpPr txBox="1"/>
            <p:nvPr/>
          </p:nvSpPr>
          <p:spPr>
            <a:xfrm rot="16200000">
              <a:off x="779716" y="3907625"/>
              <a:ext cx="8288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800" dirty="0" err="1"/>
                <a:t>Hardness</a:t>
              </a:r>
              <a:r>
                <a:rPr lang="de-CH" sz="800" dirty="0"/>
                <a:t> [HV]</a:t>
              </a:r>
              <a:endParaRPr lang="en-US" sz="8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299755" y="4672587"/>
              <a:ext cx="88865" cy="18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800" dirty="0"/>
                <a:t>0</a:t>
              </a:r>
              <a:endParaRPr lang="en-US" sz="800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4349616" y="4672587"/>
              <a:ext cx="88865" cy="18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800" dirty="0"/>
                <a:t>7</a:t>
              </a:r>
              <a:endParaRPr lang="en-US" sz="800" dirty="0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037993" y="4503327"/>
              <a:ext cx="436179" cy="18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800" dirty="0"/>
                <a:t>320</a:t>
              </a:r>
              <a:endParaRPr lang="en-US" sz="800" dirty="0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037993" y="3516817"/>
              <a:ext cx="436179" cy="18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800" dirty="0"/>
                <a:t>460</a:t>
              </a:r>
              <a:endParaRPr lang="en-US" sz="800" dirty="0"/>
            </a:p>
          </p:txBody>
        </p:sp>
      </p:grpSp>
      <p:sp>
        <p:nvSpPr>
          <p:cNvPr id="148" name="Rectangle 147"/>
          <p:cNvSpPr/>
          <p:nvPr/>
        </p:nvSpPr>
        <p:spPr>
          <a:xfrm>
            <a:off x="7656092" y="4922939"/>
            <a:ext cx="1487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/I. Ferretto et al., submitted/ </a:t>
            </a:r>
          </a:p>
          <a:p>
            <a:endParaRPr lang="en-US" sz="800" dirty="0"/>
          </a:p>
        </p:txBody>
      </p:sp>
      <p:sp>
        <p:nvSpPr>
          <p:cNvPr id="151" name="TextBox 150"/>
          <p:cNvSpPr txBox="1"/>
          <p:nvPr/>
        </p:nvSpPr>
        <p:spPr>
          <a:xfrm>
            <a:off x="5784471" y="1575213"/>
            <a:ext cx="2571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1400" dirty="0" err="1">
                <a:latin typeface="+mj-lt"/>
              </a:rPr>
              <a:t>Local</a:t>
            </a:r>
            <a:r>
              <a:rPr lang="de-CH" sz="1400" dirty="0">
                <a:latin typeface="+mj-lt"/>
              </a:rPr>
              <a:t> </a:t>
            </a:r>
            <a:r>
              <a:rPr lang="de-CH" sz="1400" dirty="0" err="1">
                <a:latin typeface="+mj-lt"/>
              </a:rPr>
              <a:t>variation</a:t>
            </a:r>
            <a:r>
              <a:rPr lang="de-CH" sz="1400" dirty="0">
                <a:latin typeface="+mj-lt"/>
              </a:rPr>
              <a:t> </a:t>
            </a:r>
            <a:r>
              <a:rPr lang="de-CH" sz="1400" dirty="0" err="1">
                <a:latin typeface="+mj-lt"/>
              </a:rPr>
              <a:t>of</a:t>
            </a:r>
            <a:r>
              <a:rPr lang="de-CH" sz="1400" dirty="0">
                <a:latin typeface="+mj-lt"/>
              </a:rPr>
              <a:t> VED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5784471" y="2363600"/>
            <a:ext cx="2658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1400" dirty="0" err="1">
                <a:latin typeface="+mj-lt"/>
              </a:rPr>
              <a:t>Controlled</a:t>
            </a:r>
            <a:r>
              <a:rPr lang="de-CH" sz="1400" dirty="0">
                <a:latin typeface="+mj-lt"/>
              </a:rPr>
              <a:t> </a:t>
            </a:r>
            <a:r>
              <a:rPr lang="de-CH" sz="1400" dirty="0" err="1">
                <a:latin typeface="+mj-lt"/>
              </a:rPr>
              <a:t>Mn</a:t>
            </a:r>
            <a:r>
              <a:rPr lang="de-CH" sz="1400" dirty="0">
                <a:latin typeface="+mj-lt"/>
              </a:rPr>
              <a:t> </a:t>
            </a:r>
            <a:r>
              <a:rPr lang="de-CH" sz="1400" dirty="0" err="1">
                <a:latin typeface="+mj-lt"/>
              </a:rPr>
              <a:t>evaporation</a:t>
            </a:r>
            <a:endParaRPr lang="de-CH" sz="1400" dirty="0">
              <a:latin typeface="+mj-lt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5784471" y="3151987"/>
            <a:ext cx="3025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1400" dirty="0">
                <a:latin typeface="+mj-lt"/>
              </a:rPr>
              <a:t>Change in </a:t>
            </a:r>
            <a:r>
              <a:rPr lang="de-CH" sz="1400" dirty="0" err="1">
                <a:latin typeface="+mj-lt"/>
              </a:rPr>
              <a:t>primary</a:t>
            </a:r>
            <a:r>
              <a:rPr lang="de-CH" sz="1400" dirty="0">
                <a:latin typeface="+mj-lt"/>
              </a:rPr>
              <a:t> </a:t>
            </a:r>
            <a:r>
              <a:rPr lang="de-CH" sz="1400" dirty="0" err="1">
                <a:latin typeface="+mj-lt"/>
              </a:rPr>
              <a:t>phase</a:t>
            </a:r>
            <a:endParaRPr lang="de-CH" sz="1400" dirty="0">
              <a:latin typeface="+mj-lt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5784471" y="3940373"/>
            <a:ext cx="3109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+mj-lt"/>
              </a:rPr>
              <a:t>Spatial modification of properties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1368653" y="2666090"/>
            <a:ext cx="10064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4208951" y="2661681"/>
            <a:ext cx="10064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6" name="Straight Connector 145"/>
          <p:cNvCxnSpPr/>
          <p:nvPr/>
        </p:nvCxnSpPr>
        <p:spPr>
          <a:xfrm>
            <a:off x="1692216" y="1815183"/>
            <a:ext cx="0" cy="434754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1676400" y="2703674"/>
            <a:ext cx="0" cy="434754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2066712" y="1657350"/>
            <a:ext cx="0" cy="592587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2063876" y="2559400"/>
            <a:ext cx="0" cy="592587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Content Placeholder 8"/>
          <p:cNvSpPr>
            <a:spLocks noGrp="1"/>
          </p:cNvSpPr>
          <p:nvPr>
            <p:ph idx="1"/>
          </p:nvPr>
        </p:nvSpPr>
        <p:spPr>
          <a:xfrm>
            <a:off x="457200" y="881082"/>
            <a:ext cx="8229600" cy="4052868"/>
          </a:xfrm>
        </p:spPr>
        <p:txBody>
          <a:bodyPr>
            <a:normAutofit/>
          </a:bodyPr>
          <a:lstStyle/>
          <a:p>
            <a:r>
              <a:rPr lang="de-CH" sz="1500" dirty="0"/>
              <a:t>Variation </a:t>
            </a:r>
            <a:r>
              <a:rPr lang="de-CH" sz="1500" dirty="0" err="1"/>
              <a:t>of</a:t>
            </a:r>
            <a:r>
              <a:rPr lang="de-CH" sz="1500" dirty="0"/>
              <a:t> </a:t>
            </a:r>
            <a:r>
              <a:rPr lang="de-CH" sz="1500" dirty="0" err="1"/>
              <a:t>processing</a:t>
            </a:r>
            <a:r>
              <a:rPr lang="de-CH" sz="1500" dirty="0"/>
              <a:t> </a:t>
            </a:r>
            <a:r>
              <a:rPr lang="de-CH" sz="1500" dirty="0" err="1"/>
              <a:t>parameters</a:t>
            </a:r>
            <a:r>
              <a:rPr lang="de-CH" sz="1500" dirty="0"/>
              <a:t> on a </a:t>
            </a:r>
            <a:r>
              <a:rPr lang="de-CH" sz="1500" u="sng" dirty="0" err="1"/>
              <a:t>local</a:t>
            </a:r>
            <a:r>
              <a:rPr lang="de-CH" sz="1500" u="sng" dirty="0"/>
              <a:t> </a:t>
            </a:r>
            <a:r>
              <a:rPr lang="de-CH" sz="1500" u="sng" dirty="0" err="1"/>
              <a:t>scale</a:t>
            </a:r>
            <a:endParaRPr lang="de-CH" sz="1500" u="sng" dirty="0"/>
          </a:p>
          <a:p>
            <a:pPr marL="0" indent="0">
              <a:spcBef>
                <a:spcPts val="0"/>
              </a:spcBef>
              <a:buNone/>
            </a:pPr>
            <a:endParaRPr lang="de-CH" sz="1500" dirty="0"/>
          </a:p>
          <a:p>
            <a:endParaRPr lang="de-CH" sz="1500" dirty="0"/>
          </a:p>
          <a:p>
            <a:endParaRPr lang="de-CH" sz="1500" dirty="0"/>
          </a:p>
          <a:p>
            <a:endParaRPr lang="de-CH" sz="1500" dirty="0"/>
          </a:p>
          <a:p>
            <a:endParaRPr lang="de-CH" sz="1500" dirty="0"/>
          </a:p>
          <a:p>
            <a:pPr marL="0" indent="0">
              <a:buNone/>
            </a:pPr>
            <a:endParaRPr lang="de-CH" sz="1500" dirty="0"/>
          </a:p>
          <a:p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2909261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ontent Placeholder 8"/>
          <p:cNvSpPr>
            <a:spLocks noGrp="1"/>
          </p:cNvSpPr>
          <p:nvPr>
            <p:ph idx="1"/>
          </p:nvPr>
        </p:nvSpPr>
        <p:spPr>
          <a:xfrm>
            <a:off x="457200" y="881082"/>
            <a:ext cx="8229600" cy="4052868"/>
          </a:xfrm>
        </p:spPr>
        <p:txBody>
          <a:bodyPr>
            <a:normAutofit/>
          </a:bodyPr>
          <a:lstStyle/>
          <a:p>
            <a:r>
              <a:rPr lang="de-CH" sz="1500" dirty="0" err="1"/>
              <a:t>Selective</a:t>
            </a:r>
            <a:r>
              <a:rPr lang="de-CH" sz="1500" dirty="0"/>
              <a:t> </a:t>
            </a:r>
            <a:r>
              <a:rPr lang="de-CH" sz="1500" u="sng" dirty="0" err="1"/>
              <a:t>rescanning</a:t>
            </a:r>
            <a:r>
              <a:rPr lang="de-CH" sz="1500" dirty="0"/>
              <a:t> </a:t>
            </a:r>
            <a:r>
              <a:rPr lang="de-CH" sz="1500" dirty="0" err="1"/>
              <a:t>of</a:t>
            </a:r>
            <a:r>
              <a:rPr lang="de-CH" sz="1500" dirty="0"/>
              <a:t> different </a:t>
            </a:r>
            <a:r>
              <a:rPr lang="de-CH" sz="1500" dirty="0" err="1"/>
              <a:t>location</a:t>
            </a:r>
            <a:r>
              <a:rPr lang="de-CH" sz="1500" dirty="0"/>
              <a:t> </a:t>
            </a:r>
            <a:r>
              <a:rPr lang="de-CH" sz="1500" dirty="0" err="1"/>
              <a:t>and</a:t>
            </a:r>
            <a:r>
              <a:rPr lang="de-CH" sz="1500" dirty="0"/>
              <a:t> in different </a:t>
            </a:r>
            <a:r>
              <a:rPr lang="de-CH" sz="1500" dirty="0" err="1"/>
              <a:t>extent</a:t>
            </a:r>
            <a:r>
              <a:rPr lang="de-CH" sz="1500" dirty="0"/>
              <a:t> </a:t>
            </a:r>
            <a:endParaRPr lang="de-CH" sz="1500" u="sng" dirty="0"/>
          </a:p>
          <a:p>
            <a:pPr marL="0" indent="0">
              <a:spcBef>
                <a:spcPts val="0"/>
              </a:spcBef>
              <a:buNone/>
            </a:pPr>
            <a:endParaRPr lang="de-CH" sz="1500" dirty="0"/>
          </a:p>
          <a:p>
            <a:endParaRPr lang="de-CH" sz="1500" dirty="0"/>
          </a:p>
          <a:p>
            <a:endParaRPr lang="de-CH" sz="1500" dirty="0"/>
          </a:p>
          <a:p>
            <a:endParaRPr lang="de-CH" sz="1500" dirty="0"/>
          </a:p>
          <a:p>
            <a:endParaRPr lang="de-CH" sz="1500" dirty="0"/>
          </a:p>
          <a:p>
            <a:pPr marL="0" indent="0">
              <a:buNone/>
            </a:pPr>
            <a:endParaRPr lang="de-CH" sz="1500" dirty="0"/>
          </a:p>
          <a:p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  <a:p>
            <a:pPr marL="0" indent="0">
              <a:buNone/>
            </a:pPr>
            <a:endParaRPr lang="de-CH" sz="1600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4583636" y="1429485"/>
            <a:ext cx="0" cy="1994412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Isosceles Triangle 123"/>
          <p:cNvSpPr/>
          <p:nvPr/>
        </p:nvSpPr>
        <p:spPr>
          <a:xfrm flipV="1">
            <a:off x="2812707" y="1251472"/>
            <a:ext cx="124386" cy="40553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Isosceles Triangle 124"/>
          <p:cNvSpPr/>
          <p:nvPr/>
        </p:nvSpPr>
        <p:spPr>
          <a:xfrm flipV="1">
            <a:off x="3728280" y="1251161"/>
            <a:ext cx="124386" cy="40553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Isosceles Triangle 125"/>
          <p:cNvSpPr/>
          <p:nvPr/>
        </p:nvSpPr>
        <p:spPr>
          <a:xfrm flipV="1">
            <a:off x="4650169" y="1255180"/>
            <a:ext cx="124386" cy="40553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Isosceles Triangle 50"/>
          <p:cNvSpPr/>
          <p:nvPr/>
        </p:nvSpPr>
        <p:spPr>
          <a:xfrm flipV="1">
            <a:off x="1871566" y="1251162"/>
            <a:ext cx="124386" cy="40553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46380" y="2659163"/>
            <a:ext cx="166253" cy="3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6" b="45852"/>
          <a:stretch/>
        </p:blipFill>
        <p:spPr>
          <a:xfrm>
            <a:off x="1596106" y="2529022"/>
            <a:ext cx="3467154" cy="609508"/>
          </a:xfrm>
          <a:prstGeom prst="rect">
            <a:avLst/>
          </a:prstGeom>
        </p:spPr>
      </p:pic>
      <p:cxnSp>
        <p:nvCxnSpPr>
          <p:cNvPr id="119" name="Straight Connector 118"/>
          <p:cNvCxnSpPr/>
          <p:nvPr/>
        </p:nvCxnSpPr>
        <p:spPr>
          <a:xfrm>
            <a:off x="1705542" y="1498095"/>
            <a:ext cx="0" cy="834419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2191155" y="1505986"/>
            <a:ext cx="0" cy="883037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607395" y="1510821"/>
            <a:ext cx="0" cy="878203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5067492" y="1647074"/>
            <a:ext cx="506340" cy="703019"/>
            <a:chOff x="4924147" y="1615680"/>
            <a:chExt cx="655032" cy="878069"/>
          </a:xfrm>
        </p:grpSpPr>
        <p:sp>
          <p:nvSpPr>
            <p:cNvPr id="48" name="Flowchart: Card 47"/>
            <p:cNvSpPr/>
            <p:nvPr/>
          </p:nvSpPr>
          <p:spPr>
            <a:xfrm>
              <a:off x="4925272" y="1615680"/>
              <a:ext cx="653907" cy="437991"/>
            </a:xfrm>
            <a:prstGeom prst="flowChartPunchedCar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lowchart: Card 53"/>
            <p:cNvSpPr/>
            <p:nvPr/>
          </p:nvSpPr>
          <p:spPr>
            <a:xfrm flipV="1">
              <a:off x="4924147" y="2055758"/>
              <a:ext cx="653907" cy="437991"/>
            </a:xfrm>
            <a:prstGeom prst="flowChartPunchedCar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 flipH="1">
            <a:off x="1073163" y="1647074"/>
            <a:ext cx="506340" cy="703019"/>
            <a:chOff x="4918348" y="1707089"/>
            <a:chExt cx="655032" cy="878069"/>
          </a:xfrm>
        </p:grpSpPr>
        <p:sp>
          <p:nvSpPr>
            <p:cNvPr id="56" name="Flowchart: Card 55"/>
            <p:cNvSpPr/>
            <p:nvPr/>
          </p:nvSpPr>
          <p:spPr>
            <a:xfrm>
              <a:off x="4919473" y="1707089"/>
              <a:ext cx="653907" cy="437991"/>
            </a:xfrm>
            <a:prstGeom prst="flowChartPunchedCar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lowchart: Card 57"/>
            <p:cNvSpPr/>
            <p:nvPr/>
          </p:nvSpPr>
          <p:spPr>
            <a:xfrm flipV="1">
              <a:off x="4918348" y="2147167"/>
              <a:ext cx="653907" cy="437991"/>
            </a:xfrm>
            <a:prstGeom prst="flowChartPunchedCar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Left Arrow 58"/>
          <p:cNvSpPr/>
          <p:nvPr/>
        </p:nvSpPr>
        <p:spPr>
          <a:xfrm>
            <a:off x="931994" y="1906234"/>
            <a:ext cx="176708" cy="18302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Left Arrow 60"/>
          <p:cNvSpPr/>
          <p:nvPr/>
        </p:nvSpPr>
        <p:spPr>
          <a:xfrm flipH="1">
            <a:off x="5538292" y="1906234"/>
            <a:ext cx="176708" cy="18302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5063185" y="2452730"/>
            <a:ext cx="506340" cy="703019"/>
            <a:chOff x="4924147" y="1615680"/>
            <a:chExt cx="655032" cy="878069"/>
          </a:xfrm>
        </p:grpSpPr>
        <p:sp>
          <p:nvSpPr>
            <p:cNvPr id="65" name="Flowchart: Card 64"/>
            <p:cNvSpPr/>
            <p:nvPr/>
          </p:nvSpPr>
          <p:spPr>
            <a:xfrm>
              <a:off x="4925272" y="1615680"/>
              <a:ext cx="653907" cy="437991"/>
            </a:xfrm>
            <a:prstGeom prst="flowChartPunchedCar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lowchart: Card 65"/>
            <p:cNvSpPr/>
            <p:nvPr/>
          </p:nvSpPr>
          <p:spPr>
            <a:xfrm flipV="1">
              <a:off x="4924147" y="2055758"/>
              <a:ext cx="653907" cy="437991"/>
            </a:xfrm>
            <a:prstGeom prst="flowChartPunchedCar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 flipH="1">
            <a:off x="1068856" y="2452730"/>
            <a:ext cx="506340" cy="703019"/>
            <a:chOff x="4918348" y="1707089"/>
            <a:chExt cx="655032" cy="878069"/>
          </a:xfrm>
        </p:grpSpPr>
        <p:sp>
          <p:nvSpPr>
            <p:cNvPr id="69" name="Flowchart: Card 68"/>
            <p:cNvSpPr/>
            <p:nvPr/>
          </p:nvSpPr>
          <p:spPr>
            <a:xfrm>
              <a:off x="4919473" y="1707089"/>
              <a:ext cx="653907" cy="437991"/>
            </a:xfrm>
            <a:prstGeom prst="flowChartPunchedCar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Card 70"/>
            <p:cNvSpPr/>
            <p:nvPr/>
          </p:nvSpPr>
          <p:spPr>
            <a:xfrm flipV="1">
              <a:off x="4918348" y="2147167"/>
              <a:ext cx="653907" cy="437991"/>
            </a:xfrm>
            <a:prstGeom prst="flowChartPunchedCar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Left Arrow 71"/>
          <p:cNvSpPr/>
          <p:nvPr/>
        </p:nvSpPr>
        <p:spPr>
          <a:xfrm>
            <a:off x="927688" y="2663478"/>
            <a:ext cx="176708" cy="18302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Left Arrow 72"/>
          <p:cNvSpPr/>
          <p:nvPr/>
        </p:nvSpPr>
        <p:spPr>
          <a:xfrm flipH="1">
            <a:off x="5533986" y="2711891"/>
            <a:ext cx="176708" cy="18302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457200" y="148326"/>
            <a:ext cx="7139136" cy="857250"/>
          </a:xfrm>
        </p:spPr>
        <p:txBody>
          <a:bodyPr>
            <a:normAutofit/>
          </a:bodyPr>
          <a:lstStyle/>
          <a:p>
            <a:r>
              <a:rPr lang="de-CH" sz="1800" b="1" dirty="0"/>
              <a:t>4. M</a:t>
            </a:r>
            <a:r>
              <a:rPr lang="en-US" sz="1800" b="1" dirty="0" err="1"/>
              <a:t>icrostructure</a:t>
            </a:r>
            <a:r>
              <a:rPr lang="en-US" sz="1800" b="1" dirty="0"/>
              <a:t> control during laser powder bed fusion</a:t>
            </a:r>
            <a:br>
              <a:rPr lang="de-CH" sz="1800" b="1" dirty="0"/>
            </a:b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Graded-microstructure</a:t>
            </a:r>
            <a:r>
              <a:rPr lang="de-CH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de-CH" sz="1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samples</a:t>
            </a:r>
            <a:endParaRPr lang="en-US" sz="1800" b="1" dirty="0"/>
          </a:p>
        </p:txBody>
      </p:sp>
      <p:sp>
        <p:nvSpPr>
          <p:cNvPr id="88" name="Rectangle 87"/>
          <p:cNvSpPr/>
          <p:nvPr/>
        </p:nvSpPr>
        <p:spPr>
          <a:xfrm>
            <a:off x="7656092" y="4922939"/>
            <a:ext cx="1487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/I. Ferretto et al., submitted/ </a:t>
            </a:r>
          </a:p>
          <a:p>
            <a:endParaRPr lang="en-US" sz="800" dirty="0"/>
          </a:p>
        </p:txBody>
      </p:sp>
      <p:pic>
        <p:nvPicPr>
          <p:cNvPr id="89" name="Picture 88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0" b="47716"/>
          <a:stretch/>
        </p:blipFill>
        <p:spPr>
          <a:xfrm>
            <a:off x="1571760" y="4220269"/>
            <a:ext cx="3468657" cy="571237"/>
          </a:xfrm>
          <a:prstGeom prst="rect">
            <a:avLst/>
          </a:prstGeom>
        </p:spPr>
      </p:pic>
      <p:pic>
        <p:nvPicPr>
          <p:cNvPr id="90" name="Picture 89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35" b="6783"/>
          <a:stretch/>
        </p:blipFill>
        <p:spPr>
          <a:xfrm>
            <a:off x="1589026" y="3423017"/>
            <a:ext cx="3481313" cy="597909"/>
          </a:xfrm>
          <a:prstGeom prst="rect">
            <a:avLst/>
          </a:prstGeom>
        </p:spPr>
      </p:pic>
      <p:sp>
        <p:nvSpPr>
          <p:cNvPr id="93" name="Flowchart: Card 92"/>
          <p:cNvSpPr/>
          <p:nvPr/>
        </p:nvSpPr>
        <p:spPr>
          <a:xfrm flipH="1">
            <a:off x="1057307" y="3349911"/>
            <a:ext cx="505470" cy="350674"/>
          </a:xfrm>
          <a:prstGeom prst="flowChartPunchedCard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lowchart: Card 93"/>
          <p:cNvSpPr/>
          <p:nvPr/>
        </p:nvSpPr>
        <p:spPr>
          <a:xfrm flipH="1" flipV="1">
            <a:off x="1058177" y="3702256"/>
            <a:ext cx="505470" cy="350674"/>
          </a:xfrm>
          <a:prstGeom prst="flowChartPunchedCard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Left Arrow 94"/>
          <p:cNvSpPr/>
          <p:nvPr/>
        </p:nvSpPr>
        <p:spPr>
          <a:xfrm>
            <a:off x="916139" y="3609072"/>
            <a:ext cx="176708" cy="18302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lowchart: Card 95"/>
          <p:cNvSpPr/>
          <p:nvPr/>
        </p:nvSpPr>
        <p:spPr>
          <a:xfrm flipH="1">
            <a:off x="1055962" y="4129952"/>
            <a:ext cx="505470" cy="350674"/>
          </a:xfrm>
          <a:prstGeom prst="flowChartPunchedCard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lowchart: Card 96"/>
          <p:cNvSpPr/>
          <p:nvPr/>
        </p:nvSpPr>
        <p:spPr>
          <a:xfrm flipH="1" flipV="1">
            <a:off x="1056832" y="4482297"/>
            <a:ext cx="505470" cy="350674"/>
          </a:xfrm>
          <a:prstGeom prst="flowChartPunchedCard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Left Arrow 97"/>
          <p:cNvSpPr/>
          <p:nvPr/>
        </p:nvSpPr>
        <p:spPr>
          <a:xfrm>
            <a:off x="914794" y="4389113"/>
            <a:ext cx="176708" cy="18302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21" b="6467"/>
          <a:stretch/>
        </p:blipFill>
        <p:spPr>
          <a:xfrm>
            <a:off x="1575956" y="1701943"/>
            <a:ext cx="3487305" cy="6418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17693" y="2330811"/>
            <a:ext cx="89391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98"/>
          <p:cNvGrpSpPr/>
          <p:nvPr/>
        </p:nvGrpSpPr>
        <p:grpSpPr>
          <a:xfrm>
            <a:off x="5060178" y="3349075"/>
            <a:ext cx="506340" cy="703019"/>
            <a:chOff x="4924147" y="1615680"/>
            <a:chExt cx="655032" cy="878069"/>
          </a:xfrm>
        </p:grpSpPr>
        <p:sp>
          <p:nvSpPr>
            <p:cNvPr id="100" name="Flowchart: Card 99"/>
            <p:cNvSpPr/>
            <p:nvPr/>
          </p:nvSpPr>
          <p:spPr>
            <a:xfrm>
              <a:off x="4925272" y="1615680"/>
              <a:ext cx="653907" cy="437991"/>
            </a:xfrm>
            <a:prstGeom prst="flowChartPunchedCar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lowchart: Card 100"/>
            <p:cNvSpPr/>
            <p:nvPr/>
          </p:nvSpPr>
          <p:spPr>
            <a:xfrm flipV="1">
              <a:off x="4924147" y="2055758"/>
              <a:ext cx="653907" cy="437991"/>
            </a:xfrm>
            <a:prstGeom prst="flowChartPunchedCar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Left Arrow 101"/>
          <p:cNvSpPr/>
          <p:nvPr/>
        </p:nvSpPr>
        <p:spPr>
          <a:xfrm flipH="1">
            <a:off x="5530978" y="3608235"/>
            <a:ext cx="176708" cy="18302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/>
          <p:cNvGrpSpPr/>
          <p:nvPr/>
        </p:nvGrpSpPr>
        <p:grpSpPr>
          <a:xfrm>
            <a:off x="5055871" y="4154731"/>
            <a:ext cx="506340" cy="703019"/>
            <a:chOff x="4924147" y="1615680"/>
            <a:chExt cx="655032" cy="878069"/>
          </a:xfrm>
        </p:grpSpPr>
        <p:sp>
          <p:nvSpPr>
            <p:cNvPr id="104" name="Flowchart: Card 103"/>
            <p:cNvSpPr/>
            <p:nvPr/>
          </p:nvSpPr>
          <p:spPr>
            <a:xfrm>
              <a:off x="4925272" y="1615680"/>
              <a:ext cx="653907" cy="437991"/>
            </a:xfrm>
            <a:prstGeom prst="flowChartPunchedCar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lowchart: Card 104"/>
            <p:cNvSpPr/>
            <p:nvPr/>
          </p:nvSpPr>
          <p:spPr>
            <a:xfrm flipV="1">
              <a:off x="4924147" y="2055758"/>
              <a:ext cx="653907" cy="437991"/>
            </a:xfrm>
            <a:prstGeom prst="flowChartPunchedCar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Left Arrow 105"/>
          <p:cNvSpPr/>
          <p:nvPr/>
        </p:nvSpPr>
        <p:spPr>
          <a:xfrm flipH="1">
            <a:off x="5526672" y="4413892"/>
            <a:ext cx="176708" cy="18302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/>
          <p:cNvCxnSpPr/>
          <p:nvPr/>
        </p:nvCxnSpPr>
        <p:spPr>
          <a:xfrm>
            <a:off x="4446426" y="1610502"/>
            <a:ext cx="0" cy="1738573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064236" y="1505986"/>
            <a:ext cx="0" cy="187767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3509249" y="1510821"/>
            <a:ext cx="0" cy="187283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3162382" y="1510821"/>
            <a:ext cx="0" cy="187283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607395" y="1647074"/>
            <a:ext cx="0" cy="46747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2186128" y="1610502"/>
            <a:ext cx="0" cy="47875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705542" y="1498095"/>
            <a:ext cx="0" cy="591165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966089" y="1498095"/>
            <a:ext cx="0" cy="1893963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Left Brace 108"/>
          <p:cNvSpPr/>
          <p:nvPr/>
        </p:nvSpPr>
        <p:spPr>
          <a:xfrm>
            <a:off x="786339" y="1544435"/>
            <a:ext cx="128016" cy="172418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 rot="16200000">
            <a:off x="-58583" y="2021951"/>
            <a:ext cx="1491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de-CH" sz="900" dirty="0">
                <a:latin typeface="+mj-lt"/>
              </a:rPr>
              <a:t>1 mm </a:t>
            </a:r>
            <a:r>
              <a:rPr lang="en-US" sz="900" dirty="0">
                <a:latin typeface="+mj-lt"/>
              </a:rPr>
              <a:t>space</a:t>
            </a:r>
            <a:r>
              <a:rPr lang="de-CH" sz="900" dirty="0">
                <a:latin typeface="+mj-lt"/>
              </a:rPr>
              <a:t>d</a:t>
            </a:r>
          </a:p>
        </p:txBody>
      </p:sp>
      <p:sp>
        <p:nvSpPr>
          <p:cNvPr id="111" name="Left Brace 110"/>
          <p:cNvSpPr/>
          <p:nvPr/>
        </p:nvSpPr>
        <p:spPr>
          <a:xfrm>
            <a:off x="784742" y="3305486"/>
            <a:ext cx="129800" cy="16113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 rot="16200000">
            <a:off x="-62249" y="3779697"/>
            <a:ext cx="1491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de-CH" sz="900" dirty="0">
                <a:latin typeface="+mj-lt"/>
              </a:rPr>
              <a:t>0.25 mm </a:t>
            </a:r>
            <a:r>
              <a:rPr lang="en-US" sz="900" dirty="0">
                <a:latin typeface="+mj-lt"/>
              </a:rPr>
              <a:t>space</a:t>
            </a:r>
            <a:r>
              <a:rPr lang="de-CH" sz="900" dirty="0">
                <a:latin typeface="+mj-lt"/>
              </a:rPr>
              <a:t>d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5958368" y="1885950"/>
            <a:ext cx="2571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1400" dirty="0" err="1">
                <a:latin typeface="+mj-lt"/>
              </a:rPr>
              <a:t>Selective</a:t>
            </a:r>
            <a:r>
              <a:rPr lang="de-CH" sz="1400" dirty="0">
                <a:latin typeface="+mj-lt"/>
              </a:rPr>
              <a:t> </a:t>
            </a:r>
            <a:r>
              <a:rPr lang="de-CH" sz="1400" dirty="0" err="1">
                <a:latin typeface="+mj-lt"/>
              </a:rPr>
              <a:t>rescanning</a:t>
            </a:r>
            <a:endParaRPr lang="de-CH" sz="1400" dirty="0">
              <a:latin typeface="+mj-lt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958368" y="2674337"/>
            <a:ext cx="2658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1400" dirty="0" err="1">
                <a:latin typeface="+mj-lt"/>
              </a:rPr>
              <a:t>Controlled</a:t>
            </a:r>
            <a:r>
              <a:rPr lang="de-CH" sz="1400" dirty="0">
                <a:latin typeface="+mj-lt"/>
              </a:rPr>
              <a:t> </a:t>
            </a:r>
            <a:r>
              <a:rPr lang="de-CH" sz="1400" dirty="0" err="1">
                <a:latin typeface="+mj-lt"/>
              </a:rPr>
              <a:t>Mn</a:t>
            </a:r>
            <a:r>
              <a:rPr lang="de-CH" sz="1400" dirty="0">
                <a:latin typeface="+mj-lt"/>
              </a:rPr>
              <a:t> </a:t>
            </a:r>
            <a:r>
              <a:rPr lang="de-CH" sz="1400" dirty="0" err="1">
                <a:latin typeface="+mj-lt"/>
              </a:rPr>
              <a:t>evaporation</a:t>
            </a:r>
            <a:endParaRPr lang="de-CH" sz="1400" dirty="0">
              <a:latin typeface="+mj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958368" y="3462724"/>
            <a:ext cx="3025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1400" dirty="0">
                <a:latin typeface="+mj-lt"/>
              </a:rPr>
              <a:t>Change in </a:t>
            </a:r>
            <a:r>
              <a:rPr lang="de-CH" sz="1400" dirty="0" err="1">
                <a:latin typeface="+mj-lt"/>
              </a:rPr>
              <a:t>primary</a:t>
            </a:r>
            <a:r>
              <a:rPr lang="de-CH" sz="1400" dirty="0">
                <a:latin typeface="+mj-lt"/>
              </a:rPr>
              <a:t> </a:t>
            </a:r>
            <a:r>
              <a:rPr lang="de-CH" sz="1400" dirty="0" err="1">
                <a:latin typeface="+mj-lt"/>
              </a:rPr>
              <a:t>phase</a:t>
            </a:r>
            <a:endParaRPr lang="de-CH" sz="1400" dirty="0">
              <a:latin typeface="+mj-lt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958368" y="4251110"/>
            <a:ext cx="3109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+mj-lt"/>
              </a:rPr>
              <a:t>Good combination of properties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1705542" y="2291970"/>
            <a:ext cx="0" cy="591165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2186128" y="2473992"/>
            <a:ext cx="0" cy="402171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607395" y="2408687"/>
            <a:ext cx="0" cy="46747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43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theme/theme1.xml><?xml version="1.0" encoding="utf-8"?>
<a:theme xmlns:a="http://schemas.openxmlformats.org/drawingml/2006/main" name="blank 16x9">
  <a:themeElements>
    <a:clrScheme name="Empa_Farben">
      <a:dk1>
        <a:sysClr val="windowText" lastClr="000000"/>
      </a:dk1>
      <a:lt1>
        <a:sysClr val="window" lastClr="FFFFFF"/>
      </a:lt1>
      <a:dk2>
        <a:srgbClr val="9F9F9F"/>
      </a:dk2>
      <a:lt2>
        <a:srgbClr val="DFDFDF"/>
      </a:lt2>
      <a:accent1>
        <a:srgbClr val="5F5F5F"/>
      </a:accent1>
      <a:accent2>
        <a:srgbClr val="5C2E00"/>
      </a:accent2>
      <a:accent3>
        <a:srgbClr val="005400"/>
      </a:accent3>
      <a:accent4>
        <a:srgbClr val="003366"/>
      </a:accent4>
      <a:accent5>
        <a:srgbClr val="C00000"/>
      </a:accent5>
      <a:accent6>
        <a:srgbClr val="C0BC00"/>
      </a:accent6>
      <a:hlink>
        <a:srgbClr val="475A8D"/>
      </a:hlink>
      <a:folHlink>
        <a:srgbClr val="C32D2E"/>
      </a:folHlink>
    </a:clrScheme>
    <a:fontScheme name="Empa_Word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Empa_Farben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F88630"/>
      </a:accent5>
      <a:accent6>
        <a:srgbClr val="475A8D"/>
      </a:accent6>
      <a:hlink>
        <a:srgbClr val="475A8D"/>
      </a:hlink>
      <a:folHlink>
        <a:srgbClr val="C32D2E"/>
      </a:folHlink>
    </a:clrScheme>
    <a:fontScheme name="Empa_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Empa_Farben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F88630"/>
      </a:accent5>
      <a:accent6>
        <a:srgbClr val="475A8D"/>
      </a:accent6>
      <a:hlink>
        <a:srgbClr val="475A8D"/>
      </a:hlink>
      <a:folHlink>
        <a:srgbClr val="C32D2E"/>
      </a:folHlink>
    </a:clrScheme>
    <a:fontScheme name="Empa_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 16x9</Template>
  <TotalTime>0</TotalTime>
  <Words>1129</Words>
  <Application>Microsoft Office PowerPoint</Application>
  <PresentationFormat>Bildschirmpräsentation (16:9)</PresentationFormat>
  <Paragraphs>257</Paragraphs>
  <Slides>17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Wingdings</vt:lpstr>
      <vt:lpstr>Cambria Math</vt:lpstr>
      <vt:lpstr>Calibri</vt:lpstr>
      <vt:lpstr>Segoe UI</vt:lpstr>
      <vt:lpstr>Arial</vt:lpstr>
      <vt:lpstr>blank 16x9</vt:lpstr>
      <vt:lpstr>Supplementary Chapter  Microstructure control by varying the local chemistry</vt:lpstr>
      <vt:lpstr>2. Laser powder bed fusion of shape memory alloys Sample fabrication</vt:lpstr>
      <vt:lpstr>4. Microstructure control during laser powder bed fusion Microstructure formation: effect of VED</vt:lpstr>
      <vt:lpstr>4. Microstructure control during laser powder bed fusion Microstructure formation: effect of VED</vt:lpstr>
      <vt:lpstr>4. Microstructure control during laser powder bed fusion Microstructure formation: effect of VED</vt:lpstr>
      <vt:lpstr>4. Microstructure control during laser powder bed fusion Graded-microstructure samples</vt:lpstr>
      <vt:lpstr>4. Microstructure control during laser powder bed fusion Graded-microstructure samples</vt:lpstr>
      <vt:lpstr>4. Microstructure control during laser powder bed fusion Graded-microstructure samples</vt:lpstr>
      <vt:lpstr>4. Microstructure control during laser powder bed fusion Graded-microstructure samples</vt:lpstr>
      <vt:lpstr>4. Microstructure control during laser powder bed fusion Graded-microstructure samples</vt:lpstr>
      <vt:lpstr>4. Microstructure control during laser powder bed fusion Graded-microstructure samples</vt:lpstr>
      <vt:lpstr>Microstructure control in high-N steel</vt:lpstr>
      <vt:lpstr>Microstructure control in high-N steel</vt:lpstr>
      <vt:lpstr>Microstructure control in high-N steel Thermodynamic simulations including gas phase</vt:lpstr>
      <vt:lpstr>Microstructure control in high-N steel Thermodynamic simulations including gas phase</vt:lpstr>
      <vt:lpstr>Microstructure control in high-N steel</vt:lpstr>
      <vt:lpstr>Microstructure control in high-N steel 3D magnetic patterning</vt:lpstr>
    </vt:vector>
  </TitlesOfParts>
  <Company>Empa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Leinenbach, Christian</dc:creator>
  <cp:lastModifiedBy>Leinenbach, Christian</cp:lastModifiedBy>
  <cp:revision>187</cp:revision>
  <cp:lastPrinted>2011-01-24T10:25:34Z</cp:lastPrinted>
  <dcterms:created xsi:type="dcterms:W3CDTF">2018-08-09T11:40:10Z</dcterms:created>
  <dcterms:modified xsi:type="dcterms:W3CDTF">2025-02-05T09:22:26Z</dcterms:modified>
</cp:coreProperties>
</file>